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Lora"/>
      <p:regular r:id="rId24"/>
      <p:bold r:id="rId25"/>
      <p:italic r:id="rId26"/>
      <p:boldItalic r:id="rId27"/>
    </p:embeddedFont>
    <p:embeddedFont>
      <p:font typeface="Oswald"/>
      <p:regular r:id="rId28"/>
      <p:bold r:id="rId29"/>
    </p:embeddedFont>
    <p:embeddedFont>
      <p:font typeface="Open Sans"/>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Lora-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ora-italic.fntdata"/><Relationship Id="rId25" Type="http://schemas.openxmlformats.org/officeDocument/2006/relationships/font" Target="fonts/Lora-bold.fntdata"/><Relationship Id="rId28" Type="http://schemas.openxmlformats.org/officeDocument/2006/relationships/font" Target="fonts/Oswald-regular.fntdata"/><Relationship Id="rId27" Type="http://schemas.openxmlformats.org/officeDocument/2006/relationships/font" Target="fonts/Lora-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Oswa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bold.fntdata"/><Relationship Id="rId30" Type="http://schemas.openxmlformats.org/officeDocument/2006/relationships/font" Target="fonts/OpenSans-regular.fntdata"/><Relationship Id="rId11" Type="http://schemas.openxmlformats.org/officeDocument/2006/relationships/slide" Target="slides/slide6.xml"/><Relationship Id="rId33" Type="http://schemas.openxmlformats.org/officeDocument/2006/relationships/font" Target="fonts/OpenSans-boldItalic.fntdata"/><Relationship Id="rId10" Type="http://schemas.openxmlformats.org/officeDocument/2006/relationships/slide" Target="slides/slide5.xml"/><Relationship Id="rId32" Type="http://schemas.openxmlformats.org/officeDocument/2006/relationships/font" Target="fonts/OpenSans-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c7069058d0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c7069058d0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c7069058d0_0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c7069058d0_0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c7069058d0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c7069058d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c7069058d0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c7069058d0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c7069058d0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c7069058d0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333333"/>
                </a:solidFill>
                <a:latin typeface="Open Sans"/>
                <a:ea typeface="Open Sans"/>
                <a:cs typeface="Open Sans"/>
                <a:sym typeface="Open Sans"/>
              </a:rPr>
              <a:t>PCoA starts by putting the first point at the origin, and the second along the first axis the correct distance from the first point, then adds the third so that the distance to the first 2 is correct: this usually means adding a second axis. This continues until all of the points are added.</a:t>
            </a:r>
            <a:endParaRPr sz="1800">
              <a:solidFill>
                <a:srgbClr val="333333"/>
              </a:solidFill>
              <a:latin typeface="Open Sans"/>
              <a:ea typeface="Open Sans"/>
              <a:cs typeface="Open Sans"/>
              <a:sym typeface="Open Sans"/>
            </a:endParaRPr>
          </a:p>
          <a:p>
            <a:pPr indent="0" lvl="0" marL="0" rtl="0" algn="l">
              <a:lnSpc>
                <a:spcPct val="115000"/>
              </a:lnSpc>
              <a:spcBef>
                <a:spcPts val="900"/>
              </a:spcBef>
              <a:spcAft>
                <a:spcPts val="900"/>
              </a:spcAft>
              <a:buClr>
                <a:schemeClr val="dk1"/>
              </a:buClr>
              <a:buSzPts val="1100"/>
              <a:buFont typeface="Arial"/>
              <a:buNone/>
            </a:pPr>
            <a:r>
              <a:rPr lang="en" sz="1800">
                <a:solidFill>
                  <a:srgbClr val="333333"/>
                </a:solidFill>
                <a:latin typeface="Open Sans"/>
                <a:ea typeface="Open Sans"/>
                <a:cs typeface="Open Sans"/>
                <a:sym typeface="Open Sans"/>
              </a:rPr>
              <a:t>But how do we get back down to 2 dimensions? Well, simply do a PCA on these constructed points. This obviously captures the largest amount of variation from the </a:t>
            </a:r>
            <a:r>
              <a:rPr i="1" lang="en" sz="1800">
                <a:solidFill>
                  <a:srgbClr val="333333"/>
                </a:solidFill>
                <a:latin typeface="Open Sans"/>
                <a:ea typeface="Open Sans"/>
                <a:cs typeface="Open Sans"/>
                <a:sym typeface="Open Sans"/>
              </a:rPr>
              <a:t>n</a:t>
            </a:r>
            <a:r>
              <a:rPr lang="en" sz="1800">
                <a:solidFill>
                  <a:srgbClr val="333333"/>
                </a:solidFill>
                <a:latin typeface="Open Sans"/>
                <a:ea typeface="Open Sans"/>
                <a:cs typeface="Open Sans"/>
                <a:sym typeface="Open Sans"/>
              </a:rPr>
              <a:t>-1 dimensional space.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c7069058d0_0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c7069058d0_0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https://www.sciencedirect.com/science/article/pii/S0167701217300465#f0005</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c7069058d0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c7069058d0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ae14cda68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ae14cda68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800">
                <a:solidFill>
                  <a:srgbClr val="595959"/>
                </a:solidFill>
                <a:latin typeface="Oswald"/>
                <a:ea typeface="Oswald"/>
                <a:cs typeface="Oswald"/>
                <a:sym typeface="Oswald"/>
              </a:rPr>
              <a:t>https://www.ncbi.nlm.nih.gov/pmc/articles/PMC6586259/pdf/pcbi.1006907.pd</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ae14cda68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ae14cda68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b5537c66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b5537c66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https://labtestsonline.org/flow-cytometry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b5537c666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b5537c666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b="1" lang="en" sz="1150">
                <a:solidFill>
                  <a:srgbClr val="384743"/>
                </a:solidFill>
                <a:latin typeface="Open Sans"/>
                <a:ea typeface="Open Sans"/>
                <a:cs typeface="Open Sans"/>
                <a:sym typeface="Open Sans"/>
              </a:rPr>
              <a:t>rdination is a collective term for multivariate techniques which summarize a multidimensional dataset in such a way that when it is projected onto a low dimensional space, any intrinsic pattern the data may possess becomes apparent upon visual inspection (Pielou, 1984).</a:t>
            </a:r>
            <a:endParaRPr b="1" sz="1150">
              <a:solidFill>
                <a:srgbClr val="384743"/>
              </a:solidFill>
              <a:latin typeface="Open Sans"/>
              <a:ea typeface="Open Sans"/>
              <a:cs typeface="Open Sans"/>
              <a:sym typeface="Open Sans"/>
            </a:endParaRPr>
          </a:p>
          <a:p>
            <a:pPr indent="0" lvl="0" marL="0" rtl="0" algn="l">
              <a:lnSpc>
                <a:spcPct val="182608"/>
              </a:lnSpc>
              <a:spcBef>
                <a:spcPts val="1100"/>
              </a:spcBef>
              <a:spcAft>
                <a:spcPts val="0"/>
              </a:spcAft>
              <a:buClr>
                <a:schemeClr val="dk1"/>
              </a:buClr>
              <a:buSzPts val="1100"/>
              <a:buFont typeface="Arial"/>
              <a:buNone/>
            </a:pPr>
            <a:r>
              <a:rPr lang="en" sz="1150">
                <a:solidFill>
                  <a:srgbClr val="384743"/>
                </a:solidFill>
                <a:latin typeface="Open Sans"/>
                <a:ea typeface="Open Sans"/>
                <a:cs typeface="Open Sans"/>
                <a:sym typeface="Open Sans"/>
              </a:rPr>
              <a:t>In ecological terms: Ordination summarizes community data (such as species abundance data: samples by species) by producing a low-dimensional ordination space in which similar species and samples are plotted close together, and dissimilar species and samples are placed far apart. Ideally and typically, dimensions of this low dimensional space will represent important and interpretable environmental gradients.</a:t>
            </a:r>
            <a:endParaRPr sz="1150">
              <a:solidFill>
                <a:srgbClr val="384743"/>
              </a:solidFill>
              <a:latin typeface="Open Sans"/>
              <a:ea typeface="Open Sans"/>
              <a:cs typeface="Open Sans"/>
              <a:sym typeface="Open Sans"/>
            </a:endParaRPr>
          </a:p>
          <a:p>
            <a:pPr indent="0" lvl="0" marL="0" rtl="0" algn="l">
              <a:lnSpc>
                <a:spcPct val="182608"/>
              </a:lnSpc>
              <a:spcBef>
                <a:spcPts val="1100"/>
              </a:spcBef>
              <a:spcAft>
                <a:spcPts val="0"/>
              </a:spcAft>
              <a:buClr>
                <a:schemeClr val="dk1"/>
              </a:buClr>
              <a:buSzPts val="1100"/>
              <a:buFont typeface="Arial"/>
              <a:buNone/>
            </a:pPr>
            <a:r>
              <a:rPr b="1" lang="en" sz="1150">
                <a:solidFill>
                  <a:srgbClr val="384743"/>
                </a:solidFill>
                <a:latin typeface="Open Sans"/>
                <a:ea typeface="Open Sans"/>
                <a:cs typeface="Open Sans"/>
                <a:sym typeface="Open Sans"/>
              </a:rPr>
              <a:t>Generally, ordination techniques are used in ecology to describe relationships between species composition patterns and the underlying environmental gradients (e.g. what environmental variables structure the community?). Two very important advantages of ordination is that 1) we can determine the relative importance of different gradients and 2) the graphical results from most techniques often lead to ready and intuitive interpretations of species-environment relationships.</a:t>
            </a:r>
            <a:endParaRPr b="1" sz="1150">
              <a:solidFill>
                <a:srgbClr val="384743"/>
              </a:solidFill>
              <a:latin typeface="Open Sans"/>
              <a:ea typeface="Open Sans"/>
              <a:cs typeface="Open Sans"/>
              <a:sym typeface="Open Sans"/>
            </a:endParaRPr>
          </a:p>
          <a:p>
            <a:pPr indent="0" lvl="0" marL="0" rtl="0" algn="l">
              <a:spcBef>
                <a:spcPts val="11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b5537c666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b5537c666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b5537c666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b5537c666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https://esajournals.onlinelibrary.wiley.com/doi/full/10.1890/0012-9658%282003%29084%5B0511%3ACAOPCA%5D2.0.CO%3B2?saml_referrer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c7069058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c7069058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400">
                <a:solidFill>
                  <a:schemeClr val="dk1"/>
                </a:solidFill>
                <a:latin typeface="Open Sans"/>
                <a:ea typeface="Open Sans"/>
                <a:cs typeface="Open Sans"/>
                <a:sym typeface="Open Sans"/>
              </a:rPr>
              <a:t>Variance</a:t>
            </a:r>
            <a:r>
              <a:rPr lang="en" sz="1400">
                <a:solidFill>
                  <a:schemeClr val="dk1"/>
                </a:solidFill>
                <a:latin typeface="Oswald"/>
                <a:ea typeface="Oswald"/>
                <a:cs typeface="Oswald"/>
                <a:sym typeface="Oswald"/>
              </a:rPr>
              <a:t>: measure of dispersion from its mean</a:t>
            </a:r>
            <a:endParaRPr sz="1400">
              <a:solidFill>
                <a:schemeClr val="dk1"/>
              </a:solidFill>
              <a:latin typeface="Oswald"/>
              <a:ea typeface="Oswald"/>
              <a:cs typeface="Oswald"/>
              <a:sym typeface="Oswald"/>
            </a:endParaRPr>
          </a:p>
          <a:p>
            <a:pPr indent="0" lvl="0" marL="0" rtl="0" algn="l">
              <a:spcBef>
                <a:spcPts val="0"/>
              </a:spcBef>
              <a:spcAft>
                <a:spcPts val="0"/>
              </a:spcAft>
              <a:buClr>
                <a:schemeClr val="dk1"/>
              </a:buClr>
              <a:buSzPts val="1100"/>
              <a:buFont typeface="Arial"/>
              <a:buNone/>
            </a:pPr>
            <a:r>
              <a:rPr lang="en" sz="1400">
                <a:solidFill>
                  <a:schemeClr val="dk1"/>
                </a:solidFill>
                <a:latin typeface="Open Sans"/>
                <a:ea typeface="Open Sans"/>
                <a:cs typeface="Open Sans"/>
                <a:sym typeface="Open Sans"/>
              </a:rPr>
              <a:t>Co-variance</a:t>
            </a:r>
            <a:r>
              <a:rPr lang="en" sz="1400">
                <a:solidFill>
                  <a:schemeClr val="dk1"/>
                </a:solidFill>
                <a:latin typeface="Oswald"/>
                <a:ea typeface="Oswald"/>
                <a:cs typeface="Oswald"/>
                <a:sym typeface="Oswald"/>
              </a:rPr>
              <a:t>: measure of co-dispersion of variableS from their means</a:t>
            </a:r>
            <a:endParaRPr sz="1400">
              <a:solidFill>
                <a:schemeClr val="dk1"/>
              </a:solidFill>
              <a:latin typeface="Oswald"/>
              <a:ea typeface="Oswald"/>
              <a:cs typeface="Oswald"/>
              <a:sym typeface="Oswald"/>
            </a:endParaRPr>
          </a:p>
          <a:p>
            <a:pPr indent="0" lvl="0" marL="0" rtl="0" algn="l">
              <a:spcBef>
                <a:spcPts val="0"/>
              </a:spcBef>
              <a:spcAft>
                <a:spcPts val="0"/>
              </a:spcAft>
              <a:buClr>
                <a:schemeClr val="dk1"/>
              </a:buClr>
              <a:buSzPts val="1100"/>
              <a:buFont typeface="Arial"/>
              <a:buNone/>
            </a:pPr>
            <a:r>
              <a:rPr lang="en" sz="1400">
                <a:solidFill>
                  <a:schemeClr val="dk1"/>
                </a:solidFill>
                <a:latin typeface="Open Sans"/>
                <a:ea typeface="Open Sans"/>
                <a:cs typeface="Open Sans"/>
                <a:sym typeface="Open Sans"/>
              </a:rPr>
              <a:t>Correlation</a:t>
            </a:r>
            <a:r>
              <a:rPr lang="en" sz="1400">
                <a:solidFill>
                  <a:schemeClr val="dk1"/>
                </a:solidFill>
                <a:latin typeface="Oswald"/>
                <a:ea typeface="Oswald"/>
                <a:cs typeface="Oswald"/>
                <a:sym typeface="Oswald"/>
              </a:rPr>
              <a:t>: strength of linkage between variables</a:t>
            </a:r>
            <a:endParaRPr sz="1400">
              <a:solidFill>
                <a:schemeClr val="dk1"/>
              </a:solidFill>
              <a:latin typeface="Oswald"/>
              <a:ea typeface="Oswald"/>
              <a:cs typeface="Oswald"/>
              <a:sym typeface="Oswald"/>
            </a:endParaRPr>
          </a:p>
          <a:p>
            <a:pPr indent="0" lvl="0" marL="0" rtl="0" algn="l">
              <a:spcBef>
                <a:spcPts val="0"/>
              </a:spcBef>
              <a:spcAft>
                <a:spcPts val="0"/>
              </a:spcAft>
              <a:buClr>
                <a:schemeClr val="dk1"/>
              </a:buClr>
              <a:buSzPts val="1100"/>
              <a:buFont typeface="Arial"/>
              <a:buNone/>
            </a:pPr>
            <a:r>
              <a:rPr b="1" lang="en" sz="1400">
                <a:solidFill>
                  <a:schemeClr val="dk1"/>
                </a:solidFill>
                <a:latin typeface="Open Sans"/>
                <a:ea typeface="Open Sans"/>
                <a:cs typeface="Open Sans"/>
                <a:sym typeface="Open Sans"/>
              </a:rPr>
              <a:t>Eigenvalues</a:t>
            </a:r>
            <a:r>
              <a:rPr lang="en" sz="1400">
                <a:solidFill>
                  <a:schemeClr val="dk1"/>
                </a:solidFill>
                <a:latin typeface="Oswald"/>
                <a:ea typeface="Oswald"/>
                <a:cs typeface="Oswald"/>
                <a:sym typeface="Oswald"/>
              </a:rPr>
              <a:t>: proportion of variance (dispersion) represented by one ordination axe</a:t>
            </a:r>
            <a:endParaRPr sz="1400">
              <a:solidFill>
                <a:schemeClr val="dk1"/>
              </a:solidFill>
              <a:latin typeface="Oswald"/>
              <a:ea typeface="Oswald"/>
              <a:cs typeface="Oswald"/>
              <a:sym typeface="Oswald"/>
            </a:endParaRPr>
          </a:p>
          <a:p>
            <a:pPr indent="0" lvl="0" marL="0" rtl="0" algn="l">
              <a:spcBef>
                <a:spcPts val="0"/>
              </a:spcBef>
              <a:spcAft>
                <a:spcPts val="0"/>
              </a:spcAft>
              <a:buClr>
                <a:schemeClr val="dk1"/>
              </a:buClr>
              <a:buSzPts val="1100"/>
              <a:buFont typeface="Arial"/>
              <a:buNone/>
            </a:pPr>
            <a:r>
              <a:rPr lang="en" sz="1400">
                <a:solidFill>
                  <a:schemeClr val="dk1"/>
                </a:solidFill>
                <a:latin typeface="Oswald"/>
                <a:ea typeface="Oswald"/>
                <a:cs typeface="Oswald"/>
                <a:sym typeface="Oswald"/>
              </a:rPr>
              <a:t>Loadings: → features</a:t>
            </a:r>
            <a:endParaRPr sz="1400">
              <a:solidFill>
                <a:schemeClr val="dk1"/>
              </a:solidFill>
              <a:latin typeface="Oswald"/>
              <a:ea typeface="Oswald"/>
              <a:cs typeface="Oswald"/>
              <a:sym typeface="Oswald"/>
            </a:endParaRPr>
          </a:p>
          <a:p>
            <a:pPr indent="0" lvl="0" marL="0" rtl="0" algn="l">
              <a:spcBef>
                <a:spcPts val="0"/>
              </a:spcBef>
              <a:spcAft>
                <a:spcPts val="0"/>
              </a:spcAft>
              <a:buClr>
                <a:schemeClr val="dk1"/>
              </a:buClr>
              <a:buSzPts val="1100"/>
              <a:buFont typeface="Arial"/>
              <a:buNone/>
            </a:pPr>
            <a:r>
              <a:rPr lang="en" sz="1400">
                <a:solidFill>
                  <a:schemeClr val="dk1"/>
                </a:solidFill>
                <a:latin typeface="Open Sans"/>
                <a:ea typeface="Open Sans"/>
                <a:cs typeface="Open Sans"/>
                <a:sym typeface="Open Sans"/>
              </a:rPr>
              <a:t>Orthogonality</a:t>
            </a:r>
            <a:r>
              <a:rPr lang="en" sz="1400">
                <a:solidFill>
                  <a:schemeClr val="dk1"/>
                </a:solidFill>
                <a:latin typeface="Oswald"/>
                <a:ea typeface="Oswald"/>
                <a:cs typeface="Oswald"/>
                <a:sym typeface="Oswald"/>
              </a:rPr>
              <a:t>: right angle → independent variables, not correlated</a:t>
            </a:r>
            <a:endParaRPr sz="1400">
              <a:solidFill>
                <a:schemeClr val="dk1"/>
              </a:solidFill>
              <a:latin typeface="Oswald"/>
              <a:ea typeface="Oswald"/>
              <a:cs typeface="Oswald"/>
              <a:sym typeface="Oswald"/>
            </a:endParaRPr>
          </a:p>
          <a:p>
            <a:pPr indent="0" lvl="0" marL="0" rtl="0" algn="l">
              <a:spcBef>
                <a:spcPts val="0"/>
              </a:spcBef>
              <a:spcAft>
                <a:spcPts val="0"/>
              </a:spcAft>
              <a:buClr>
                <a:schemeClr val="dk1"/>
              </a:buClr>
              <a:buSzPts val="1100"/>
              <a:buFont typeface="Arial"/>
              <a:buNone/>
            </a:pPr>
            <a:r>
              <a:rPr lang="en" sz="1400">
                <a:solidFill>
                  <a:schemeClr val="dk1"/>
                </a:solidFill>
                <a:latin typeface="Open Sans"/>
                <a:ea typeface="Open Sans"/>
                <a:cs typeface="Open Sans"/>
                <a:sym typeface="Open Sans"/>
              </a:rPr>
              <a:t>Score</a:t>
            </a:r>
            <a:r>
              <a:rPr lang="en" sz="1400">
                <a:solidFill>
                  <a:schemeClr val="dk1"/>
                </a:solidFill>
                <a:latin typeface="Oswald"/>
                <a:ea typeface="Oswald"/>
                <a:cs typeface="Oswald"/>
                <a:sym typeface="Oswald"/>
              </a:rPr>
              <a:t>: site * feature (results from subtracting value from feature mean, across all sites → linear combination with PC values for each site by all centered features → new coordinates for each site (x --&gt;PC1, y--&gt;PC2)</a:t>
            </a:r>
            <a:endParaRPr sz="1400">
              <a:solidFill>
                <a:schemeClr val="dk1"/>
              </a:solidFill>
              <a:latin typeface="Oswald"/>
              <a:ea typeface="Oswald"/>
              <a:cs typeface="Oswald"/>
              <a:sym typeface="Oswald"/>
            </a:endParaRPr>
          </a:p>
          <a:p>
            <a:pPr indent="0" lvl="0" marL="0" rtl="0" algn="l">
              <a:spcBef>
                <a:spcPts val="0"/>
              </a:spcBef>
              <a:spcAft>
                <a:spcPts val="0"/>
              </a:spcAft>
              <a:buNone/>
            </a:pPr>
            <a:r>
              <a:rPr lang="en" sz="1400">
                <a:solidFill>
                  <a:schemeClr val="dk1"/>
                </a:solidFill>
                <a:latin typeface="Open Sans"/>
                <a:ea typeface="Open Sans"/>
                <a:cs typeface="Open Sans"/>
                <a:sym typeface="Open Sans"/>
              </a:rPr>
              <a:t>Dispersion</a:t>
            </a:r>
            <a:r>
              <a:rPr lang="en" sz="1400">
                <a:solidFill>
                  <a:schemeClr val="dk1"/>
                </a:solidFill>
                <a:latin typeface="Oswald"/>
                <a:ea typeface="Oswald"/>
                <a:cs typeface="Oswald"/>
                <a:sym typeface="Oswald"/>
              </a:rPr>
              <a:t>: inertia, measure of total variability of descriptors in the multidimensional space respective to center of gravity</a:t>
            </a:r>
            <a:endParaRPr sz="1400">
              <a:solidFill>
                <a:schemeClr val="dk1"/>
              </a:solidFill>
              <a:latin typeface="Oswald"/>
              <a:ea typeface="Oswald"/>
              <a:cs typeface="Oswald"/>
              <a:sym typeface="Oswald"/>
            </a:endParaRPr>
          </a:p>
          <a:p>
            <a:pPr indent="0" lvl="0" marL="0" rtl="0" algn="l">
              <a:spcBef>
                <a:spcPts val="0"/>
              </a:spcBef>
              <a:spcAft>
                <a:spcPts val="0"/>
              </a:spcAft>
              <a:buNone/>
            </a:pPr>
            <a:r>
              <a:t/>
            </a:r>
            <a:endParaRPr sz="1400">
              <a:solidFill>
                <a:schemeClr val="dk1"/>
              </a:solidFill>
              <a:latin typeface="Oswald"/>
              <a:ea typeface="Oswald"/>
              <a:cs typeface="Oswald"/>
              <a:sym typeface="Oswald"/>
            </a:endParaRPr>
          </a:p>
          <a:p>
            <a:pPr indent="0" lvl="0" marL="0" rtl="0" algn="l">
              <a:spcBef>
                <a:spcPts val="0"/>
              </a:spcBef>
              <a:spcAft>
                <a:spcPts val="0"/>
              </a:spcAft>
              <a:buClr>
                <a:schemeClr val="dk1"/>
              </a:buClr>
              <a:buSzPts val="1100"/>
              <a:buFont typeface="Arial"/>
              <a:buNone/>
            </a:pPr>
            <a:r>
              <a:rPr lang="en" sz="1400">
                <a:solidFill>
                  <a:schemeClr val="dk1"/>
                </a:solidFill>
                <a:latin typeface="Oswald"/>
                <a:ea typeface="Oswald"/>
                <a:cs typeface="Oswald"/>
                <a:sym typeface="Oswald"/>
              </a:rPr>
              <a:t>https://builtin.com/data-science/step-step-explanation-principal-component-analysis</a:t>
            </a:r>
            <a:endParaRPr sz="1400">
              <a:solidFill>
                <a:schemeClr val="dk1"/>
              </a:solidFill>
              <a:latin typeface="Oswald"/>
              <a:ea typeface="Oswald"/>
              <a:cs typeface="Oswald"/>
              <a:sym typeface="Oswald"/>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c7069058d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c7069058d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1350">
                <a:solidFill>
                  <a:srgbClr val="3A3B41"/>
                </a:solidFill>
                <a:highlight>
                  <a:srgbClr val="FFFFFF"/>
                </a:highlight>
                <a:latin typeface="Lora"/>
                <a:ea typeface="Lora"/>
                <a:cs typeface="Lora"/>
                <a:sym typeface="Lora"/>
              </a:rPr>
              <a:t> linear combinations or mixtures of the initial variables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c7069058d0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c7069058d0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c7069058d0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c7069058d0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1pPr>
            <a:lvl2pPr indent="-317500" lvl="1" marL="914400">
              <a:lnSpc>
                <a:spcPct val="115000"/>
              </a:lnSpc>
              <a:spcBef>
                <a:spcPts val="0"/>
              </a:spcBef>
              <a:spcAft>
                <a:spcPts val="0"/>
              </a:spcAft>
              <a:buClr>
                <a:schemeClr val="dk2"/>
              </a:buClr>
              <a:buSzPts val="1400"/>
              <a:buFont typeface="Oswald"/>
              <a:buChar char="○"/>
              <a:defRPr>
                <a:solidFill>
                  <a:schemeClr val="dk2"/>
                </a:solidFill>
                <a:latin typeface="Oswald"/>
                <a:ea typeface="Oswald"/>
                <a:cs typeface="Oswald"/>
                <a:sym typeface="Oswald"/>
              </a:defRPr>
            </a:lvl2pPr>
            <a:lvl3pPr indent="-317500" lvl="2" marL="1371600">
              <a:lnSpc>
                <a:spcPct val="115000"/>
              </a:lnSpc>
              <a:spcBef>
                <a:spcPts val="0"/>
              </a:spcBef>
              <a:spcAft>
                <a:spcPts val="0"/>
              </a:spcAft>
              <a:buClr>
                <a:schemeClr val="dk2"/>
              </a:buClr>
              <a:buSzPts val="1400"/>
              <a:buFont typeface="Oswald"/>
              <a:buChar char="■"/>
              <a:defRPr>
                <a:solidFill>
                  <a:schemeClr val="dk2"/>
                </a:solidFill>
                <a:latin typeface="Oswald"/>
                <a:ea typeface="Oswald"/>
                <a:cs typeface="Oswald"/>
                <a:sym typeface="Oswald"/>
              </a:defRPr>
            </a:lvl3pPr>
            <a:lvl4pPr indent="-317500" lvl="3" marL="1828800">
              <a:lnSpc>
                <a:spcPct val="115000"/>
              </a:lnSpc>
              <a:spcBef>
                <a:spcPts val="0"/>
              </a:spcBef>
              <a:spcAft>
                <a:spcPts val="0"/>
              </a:spcAft>
              <a:buClr>
                <a:schemeClr val="dk2"/>
              </a:buClr>
              <a:buSzPts val="1400"/>
              <a:buFont typeface="Oswald"/>
              <a:buChar char="●"/>
              <a:defRPr>
                <a:solidFill>
                  <a:schemeClr val="dk2"/>
                </a:solidFill>
                <a:latin typeface="Oswald"/>
                <a:ea typeface="Oswald"/>
                <a:cs typeface="Oswald"/>
                <a:sym typeface="Oswald"/>
              </a:defRPr>
            </a:lvl4pPr>
            <a:lvl5pPr indent="-317500" lvl="4" marL="2286000">
              <a:lnSpc>
                <a:spcPct val="115000"/>
              </a:lnSpc>
              <a:spcBef>
                <a:spcPts val="0"/>
              </a:spcBef>
              <a:spcAft>
                <a:spcPts val="0"/>
              </a:spcAft>
              <a:buClr>
                <a:schemeClr val="dk2"/>
              </a:buClr>
              <a:buSzPts val="1400"/>
              <a:buFont typeface="Oswald"/>
              <a:buChar char="○"/>
              <a:defRPr>
                <a:solidFill>
                  <a:schemeClr val="dk2"/>
                </a:solidFill>
                <a:latin typeface="Oswald"/>
                <a:ea typeface="Oswald"/>
                <a:cs typeface="Oswald"/>
                <a:sym typeface="Oswald"/>
              </a:defRPr>
            </a:lvl5pPr>
            <a:lvl6pPr indent="-317500" lvl="5" marL="2743200">
              <a:lnSpc>
                <a:spcPct val="115000"/>
              </a:lnSpc>
              <a:spcBef>
                <a:spcPts val="0"/>
              </a:spcBef>
              <a:spcAft>
                <a:spcPts val="0"/>
              </a:spcAft>
              <a:buClr>
                <a:schemeClr val="dk2"/>
              </a:buClr>
              <a:buSzPts val="1400"/>
              <a:buFont typeface="Oswald"/>
              <a:buChar char="■"/>
              <a:defRPr>
                <a:solidFill>
                  <a:schemeClr val="dk2"/>
                </a:solidFill>
                <a:latin typeface="Oswald"/>
                <a:ea typeface="Oswald"/>
                <a:cs typeface="Oswald"/>
                <a:sym typeface="Oswald"/>
              </a:defRPr>
            </a:lvl6pPr>
            <a:lvl7pPr indent="-317500" lvl="6" marL="3200400">
              <a:lnSpc>
                <a:spcPct val="115000"/>
              </a:lnSpc>
              <a:spcBef>
                <a:spcPts val="0"/>
              </a:spcBef>
              <a:spcAft>
                <a:spcPts val="0"/>
              </a:spcAft>
              <a:buClr>
                <a:schemeClr val="dk2"/>
              </a:buClr>
              <a:buSzPts val="1400"/>
              <a:buFont typeface="Oswald"/>
              <a:buChar char="●"/>
              <a:defRPr>
                <a:solidFill>
                  <a:schemeClr val="dk2"/>
                </a:solidFill>
                <a:latin typeface="Oswald"/>
                <a:ea typeface="Oswald"/>
                <a:cs typeface="Oswald"/>
                <a:sym typeface="Oswald"/>
              </a:defRPr>
            </a:lvl7pPr>
            <a:lvl8pPr indent="-317500" lvl="7" marL="3657600">
              <a:lnSpc>
                <a:spcPct val="115000"/>
              </a:lnSpc>
              <a:spcBef>
                <a:spcPts val="0"/>
              </a:spcBef>
              <a:spcAft>
                <a:spcPts val="0"/>
              </a:spcAft>
              <a:buClr>
                <a:schemeClr val="dk2"/>
              </a:buClr>
              <a:buSzPts val="1400"/>
              <a:buFont typeface="Oswald"/>
              <a:buChar char="○"/>
              <a:defRPr>
                <a:solidFill>
                  <a:schemeClr val="dk2"/>
                </a:solidFill>
                <a:latin typeface="Oswald"/>
                <a:ea typeface="Oswald"/>
                <a:cs typeface="Oswald"/>
                <a:sym typeface="Oswald"/>
              </a:defRPr>
            </a:lvl8pPr>
            <a:lvl9pPr indent="-317500" lvl="8" marL="4114800">
              <a:lnSpc>
                <a:spcPct val="115000"/>
              </a:lnSpc>
              <a:spcBef>
                <a:spcPts val="0"/>
              </a:spcBef>
              <a:spcAft>
                <a:spcPts val="0"/>
              </a:spcAft>
              <a:buClr>
                <a:schemeClr val="dk2"/>
              </a:buClr>
              <a:buSzPts val="1400"/>
              <a:buFont typeface="Oswald"/>
              <a:buChar char="■"/>
              <a:defRPr>
                <a:solidFill>
                  <a:schemeClr val="dk2"/>
                </a:solidFill>
                <a:latin typeface="Oswald"/>
                <a:ea typeface="Oswald"/>
                <a:cs typeface="Oswald"/>
                <a:sym typeface="Oswald"/>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github.com/msevi/FC_ordination" TargetMode="External"/><Relationship Id="rId4" Type="http://schemas.openxmlformats.org/officeDocument/2006/relationships/hyperlink" Target="https://www.dropbox.com/home/Pinto_Research_Group/Group_meetings/Spring_2021/17_3_21" TargetMode="External"/><Relationship Id="rId5" Type="http://schemas.openxmlformats.org/officeDocument/2006/relationships/hyperlink" Target="https://www.dropbox.com/home/Pinto_Research_Group/Group_meetings/Spring_2021/17_3_21" TargetMode="External"/><Relationship Id="rId6"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www.davidzeleny.net/anadat-r/doku.php/en:ordination" TargetMode="External"/><Relationship Id="rId4" Type="http://schemas.openxmlformats.org/officeDocument/2006/relationships/hyperlink" Target="http://www.umass.edu/landeco/teaching/multivariate/readings/LegendreandGallagher2001.pdf" TargetMode="External"/><Relationship Id="rId9" Type="http://schemas.openxmlformats.org/officeDocument/2006/relationships/hyperlink" Target="https://esajournals.onlinelibrary.wiley.com/doi/full/10.1890/0012-9658%282003%29084%5B0511%3ACAOPCA%5D2.0.CO%3B2?saml_referrer" TargetMode="External"/><Relationship Id="rId5" Type="http://schemas.openxmlformats.org/officeDocument/2006/relationships/hyperlink" Target="http://www.umass.edu/landeco/teaching/multivariate/schedule/ordination1.pdf" TargetMode="External"/><Relationship Id="rId6" Type="http://schemas.openxmlformats.org/officeDocument/2006/relationships/hyperlink" Target="http://www.umass.edu/landeco/teaching/multivariate/schedule/ordination2.pdf" TargetMode="External"/><Relationship Id="rId7" Type="http://schemas.openxmlformats.org/officeDocument/2006/relationships/hyperlink" Target="https://fukamilab.github.io/BIO202/06-A-unconstrained-ordination.html" TargetMode="External"/><Relationship Id="rId8" Type="http://schemas.openxmlformats.org/officeDocument/2006/relationships/hyperlink" Target="https://fukamilab.github.io/BIO202/06-B-constrained-ordination.html#key_point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hyperlink" Target="https://doi.org/10.1890/0012-9658(2003)084%5B0511:CAOPCA%5D2.0.CO;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hyperlink" Target="https://doi.org/10.1890/0012-9658(2003)084%5B0511:CAOPCA%5D2.0.CO;2"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latin typeface="Oswald"/>
                <a:ea typeface="Oswald"/>
                <a:cs typeface="Oswald"/>
                <a:sym typeface="Oswald"/>
              </a:rPr>
              <a:t>Ordination of flow cytometry data</a:t>
            </a:r>
            <a:endParaRPr>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PCA construction</a:t>
            </a:r>
            <a:endParaRPr/>
          </a:p>
        </p:txBody>
      </p:sp>
      <p:sp>
        <p:nvSpPr>
          <p:cNvPr id="157" name="Google Shape;157;p22"/>
          <p:cNvSpPr txBox="1"/>
          <p:nvPr>
            <p:ph idx="1" type="body"/>
          </p:nvPr>
        </p:nvSpPr>
        <p:spPr>
          <a:xfrm>
            <a:off x="4626725" y="1152475"/>
            <a:ext cx="4205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Drawing the first component:</a:t>
            </a:r>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Origin (standardization) </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Best fit (maximum variation observed)</a:t>
            </a:r>
            <a:endParaRPr>
              <a:latin typeface="Open Sans"/>
              <a:ea typeface="Open Sans"/>
              <a:cs typeface="Open Sans"/>
              <a:sym typeface="Open Sans"/>
            </a:endParaRPr>
          </a:p>
        </p:txBody>
      </p:sp>
      <p:pic>
        <p:nvPicPr>
          <p:cNvPr id="158" name="Google Shape;158;p22"/>
          <p:cNvPicPr preferRelativeResize="0"/>
          <p:nvPr/>
        </p:nvPicPr>
        <p:blipFill>
          <a:blip r:embed="rId3">
            <a:alphaModFix/>
          </a:blip>
          <a:stretch>
            <a:fillRect/>
          </a:stretch>
        </p:blipFill>
        <p:spPr>
          <a:xfrm>
            <a:off x="311700" y="1152475"/>
            <a:ext cx="4157576" cy="3833099"/>
          </a:xfrm>
          <a:prstGeom prst="rect">
            <a:avLst/>
          </a:prstGeom>
          <a:noFill/>
          <a:ln>
            <a:noFill/>
          </a:ln>
        </p:spPr>
      </p:pic>
      <p:pic>
        <p:nvPicPr>
          <p:cNvPr id="159" name="Google Shape;159;p22"/>
          <p:cNvPicPr preferRelativeResize="0"/>
          <p:nvPr/>
        </p:nvPicPr>
        <p:blipFill>
          <a:blip r:embed="rId4">
            <a:alphaModFix/>
          </a:blip>
          <a:stretch>
            <a:fillRect/>
          </a:stretch>
        </p:blipFill>
        <p:spPr>
          <a:xfrm>
            <a:off x="304475" y="1000300"/>
            <a:ext cx="3985275" cy="3985275"/>
          </a:xfrm>
          <a:prstGeom prst="rect">
            <a:avLst/>
          </a:prstGeom>
          <a:noFill/>
          <a:ln>
            <a:noFill/>
          </a:ln>
        </p:spPr>
      </p:pic>
      <p:sp>
        <p:nvSpPr>
          <p:cNvPr id="160" name="Google Shape;160;p22"/>
          <p:cNvSpPr txBox="1"/>
          <p:nvPr/>
        </p:nvSpPr>
        <p:spPr>
          <a:xfrm rot="-5400000">
            <a:off x="-228600" y="1569000"/>
            <a:ext cx="12858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Open Sans"/>
                <a:ea typeface="Open Sans"/>
                <a:cs typeface="Open Sans"/>
                <a:sym typeface="Open Sans"/>
              </a:rPr>
              <a:t>Feature 2</a:t>
            </a:r>
            <a:endParaRPr b="1">
              <a:latin typeface="Open Sans"/>
              <a:ea typeface="Open Sans"/>
              <a:cs typeface="Open Sans"/>
              <a:sym typeface="Open Sans"/>
            </a:endParaRPr>
          </a:p>
        </p:txBody>
      </p:sp>
      <p:sp>
        <p:nvSpPr>
          <p:cNvPr id="161" name="Google Shape;161;p22"/>
          <p:cNvSpPr txBox="1"/>
          <p:nvPr/>
        </p:nvSpPr>
        <p:spPr>
          <a:xfrm>
            <a:off x="2880275" y="4568875"/>
            <a:ext cx="12858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Open Sans"/>
                <a:ea typeface="Open Sans"/>
                <a:cs typeface="Open Sans"/>
                <a:sym typeface="Open Sans"/>
              </a:rPr>
              <a:t>Feature 1</a:t>
            </a:r>
            <a:endParaRPr b="1">
              <a:latin typeface="Open Sans"/>
              <a:ea typeface="Open Sans"/>
              <a:cs typeface="Open Sans"/>
              <a:sym typeface="Open Sans"/>
            </a:endParaRPr>
          </a:p>
        </p:txBody>
      </p:sp>
      <p:cxnSp>
        <p:nvCxnSpPr>
          <p:cNvPr id="162" name="Google Shape;162;p22"/>
          <p:cNvCxnSpPr/>
          <p:nvPr/>
        </p:nvCxnSpPr>
        <p:spPr>
          <a:xfrm>
            <a:off x="1723350" y="2558300"/>
            <a:ext cx="1188600" cy="1108800"/>
          </a:xfrm>
          <a:prstGeom prst="straightConnector1">
            <a:avLst/>
          </a:prstGeom>
          <a:noFill/>
          <a:ln cap="flat" cmpd="sng" w="19050">
            <a:solidFill>
              <a:srgbClr val="FF0000"/>
            </a:solidFill>
            <a:prstDash val="dash"/>
            <a:round/>
            <a:headEnd len="med" w="med" type="none"/>
            <a:tailEnd len="med" w="med" type="none"/>
          </a:ln>
        </p:spPr>
      </p:cxnSp>
      <p:sp>
        <p:nvSpPr>
          <p:cNvPr id="163" name="Google Shape;163;p22"/>
          <p:cNvSpPr/>
          <p:nvPr/>
        </p:nvSpPr>
        <p:spPr>
          <a:xfrm>
            <a:off x="2157657" y="2971107"/>
            <a:ext cx="130800" cy="1281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4" name="Google Shape;164;p22"/>
          <p:cNvCxnSpPr/>
          <p:nvPr/>
        </p:nvCxnSpPr>
        <p:spPr>
          <a:xfrm flipH="1">
            <a:off x="2606700" y="2881325"/>
            <a:ext cx="424500" cy="450900"/>
          </a:xfrm>
          <a:prstGeom prst="straightConnector1">
            <a:avLst/>
          </a:prstGeom>
          <a:noFill/>
          <a:ln cap="flat" cmpd="sng" w="9525">
            <a:solidFill>
              <a:srgbClr val="FF0000"/>
            </a:solidFill>
            <a:prstDash val="solid"/>
            <a:round/>
            <a:headEnd len="med" w="med" type="none"/>
            <a:tailEnd len="med" w="med" type="none"/>
          </a:ln>
        </p:spPr>
      </p:cxnSp>
      <p:cxnSp>
        <p:nvCxnSpPr>
          <p:cNvPr id="165" name="Google Shape;165;p22"/>
          <p:cNvCxnSpPr/>
          <p:nvPr/>
        </p:nvCxnSpPr>
        <p:spPr>
          <a:xfrm flipH="1">
            <a:off x="2134800" y="3420775"/>
            <a:ext cx="471900" cy="486300"/>
          </a:xfrm>
          <a:prstGeom prst="straightConnector1">
            <a:avLst/>
          </a:prstGeom>
          <a:noFill/>
          <a:ln cap="flat" cmpd="sng" w="9525">
            <a:solidFill>
              <a:srgbClr val="FF0000"/>
            </a:solidFill>
            <a:prstDash val="solid"/>
            <a:round/>
            <a:headEnd len="med" w="med" type="none"/>
            <a:tailEnd len="med" w="med" type="none"/>
          </a:ln>
        </p:spPr>
      </p:cxnSp>
      <p:cxnSp>
        <p:nvCxnSpPr>
          <p:cNvPr id="166" name="Google Shape;166;p22"/>
          <p:cNvCxnSpPr/>
          <p:nvPr/>
        </p:nvCxnSpPr>
        <p:spPr>
          <a:xfrm flipH="1">
            <a:off x="2014250" y="2699725"/>
            <a:ext cx="143400" cy="155100"/>
          </a:xfrm>
          <a:prstGeom prst="straightConnector1">
            <a:avLst/>
          </a:prstGeom>
          <a:noFill/>
          <a:ln cap="flat" cmpd="sng" w="9525">
            <a:solidFill>
              <a:srgbClr val="FF0000"/>
            </a:solidFill>
            <a:prstDash val="solid"/>
            <a:round/>
            <a:headEnd len="med" w="med" type="none"/>
            <a:tailEnd len="med" w="med" type="none"/>
          </a:ln>
        </p:spPr>
      </p:cxnSp>
      <p:sp>
        <p:nvSpPr>
          <p:cNvPr id="167" name="Google Shape;167;p22"/>
          <p:cNvSpPr/>
          <p:nvPr/>
        </p:nvSpPr>
        <p:spPr>
          <a:xfrm>
            <a:off x="2597975" y="1951350"/>
            <a:ext cx="554700" cy="705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a:off x="1109075" y="3450350"/>
            <a:ext cx="841500" cy="705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2"/>
          <p:cNvSpPr/>
          <p:nvPr/>
        </p:nvSpPr>
        <p:spPr>
          <a:xfrm>
            <a:off x="2716200" y="2571750"/>
            <a:ext cx="235200" cy="21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2"/>
          <p:cNvSpPr/>
          <p:nvPr/>
        </p:nvSpPr>
        <p:spPr>
          <a:xfrm>
            <a:off x="2288450" y="2524050"/>
            <a:ext cx="424500" cy="40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2"/>
          <p:cNvSpPr/>
          <p:nvPr/>
        </p:nvSpPr>
        <p:spPr>
          <a:xfrm>
            <a:off x="2179513" y="2682633"/>
            <a:ext cx="235200" cy="21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2"/>
          <p:cNvSpPr/>
          <p:nvPr/>
        </p:nvSpPr>
        <p:spPr>
          <a:xfrm>
            <a:off x="1779050" y="3309108"/>
            <a:ext cx="235200" cy="21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2"/>
          <p:cNvSpPr/>
          <p:nvPr/>
        </p:nvSpPr>
        <p:spPr>
          <a:xfrm>
            <a:off x="1715375" y="2962825"/>
            <a:ext cx="213000" cy="21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2"/>
          <p:cNvSpPr/>
          <p:nvPr/>
        </p:nvSpPr>
        <p:spPr>
          <a:xfrm>
            <a:off x="2063700" y="3062875"/>
            <a:ext cx="86100" cy="128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2"/>
          <p:cNvSpPr/>
          <p:nvPr/>
        </p:nvSpPr>
        <p:spPr>
          <a:xfrm>
            <a:off x="1918350" y="3004975"/>
            <a:ext cx="86100" cy="128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2"/>
          <p:cNvSpPr/>
          <p:nvPr/>
        </p:nvSpPr>
        <p:spPr>
          <a:xfrm>
            <a:off x="1901050" y="3277075"/>
            <a:ext cx="86100" cy="128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2"/>
          <p:cNvSpPr/>
          <p:nvPr/>
        </p:nvSpPr>
        <p:spPr>
          <a:xfrm>
            <a:off x="2236250" y="2843000"/>
            <a:ext cx="86100" cy="128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8" name="Google Shape;178;p22"/>
          <p:cNvCxnSpPr>
            <a:endCxn id="177" idx="2"/>
          </p:cNvCxnSpPr>
          <p:nvPr/>
        </p:nvCxnSpPr>
        <p:spPr>
          <a:xfrm flipH="1">
            <a:off x="2279300" y="2024300"/>
            <a:ext cx="873300" cy="946800"/>
          </a:xfrm>
          <a:prstGeom prst="straightConnector1">
            <a:avLst/>
          </a:prstGeom>
          <a:noFill/>
          <a:ln cap="flat" cmpd="sng" w="9525">
            <a:solidFill>
              <a:srgbClr val="FF0000"/>
            </a:solidFill>
            <a:prstDash val="solid"/>
            <a:round/>
            <a:headEnd len="med" w="med" type="none"/>
            <a:tailEnd len="med" w="med" type="none"/>
          </a:ln>
        </p:spPr>
      </p:cxnSp>
      <p:cxnSp>
        <p:nvCxnSpPr>
          <p:cNvPr id="179" name="Google Shape;179;p22"/>
          <p:cNvCxnSpPr/>
          <p:nvPr/>
        </p:nvCxnSpPr>
        <p:spPr>
          <a:xfrm flipH="1">
            <a:off x="1963250" y="2140525"/>
            <a:ext cx="576900" cy="623700"/>
          </a:xfrm>
          <a:prstGeom prst="straightConnector1">
            <a:avLst/>
          </a:prstGeom>
          <a:noFill/>
          <a:ln cap="flat" cmpd="sng" w="9525">
            <a:solidFill>
              <a:srgbClr val="FF0000"/>
            </a:solidFill>
            <a:prstDash val="solid"/>
            <a:round/>
            <a:headEnd len="med" w="med" type="none"/>
            <a:tailEnd len="med" w="med" type="none"/>
          </a:ln>
        </p:spPr>
      </p:cxnSp>
      <p:cxnSp>
        <p:nvCxnSpPr>
          <p:cNvPr id="180" name="Google Shape;180;p22"/>
          <p:cNvCxnSpPr/>
          <p:nvPr/>
        </p:nvCxnSpPr>
        <p:spPr>
          <a:xfrm flipH="1">
            <a:off x="1193850" y="3143675"/>
            <a:ext cx="1139400" cy="1087800"/>
          </a:xfrm>
          <a:prstGeom prst="straightConnector1">
            <a:avLst/>
          </a:prstGeom>
          <a:noFill/>
          <a:ln cap="flat" cmpd="sng" w="9525">
            <a:solidFill>
              <a:srgbClr val="FF0000"/>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PCA construction</a:t>
            </a:r>
            <a:endParaRPr/>
          </a:p>
        </p:txBody>
      </p:sp>
      <p:sp>
        <p:nvSpPr>
          <p:cNvPr id="186" name="Google Shape;186;p23"/>
          <p:cNvSpPr txBox="1"/>
          <p:nvPr>
            <p:ph idx="1" type="body"/>
          </p:nvPr>
        </p:nvSpPr>
        <p:spPr>
          <a:xfrm>
            <a:off x="4626725" y="1152475"/>
            <a:ext cx="4205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Drawing the first component:</a:t>
            </a:r>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Origin (standardization) </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Best fit (maximum variation observed)</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t/>
            </a:r>
            <a:endParaRPr>
              <a:latin typeface="Open Sans"/>
              <a:ea typeface="Open Sans"/>
              <a:cs typeface="Open Sans"/>
              <a:sym typeface="Open Sans"/>
            </a:endParaRPr>
          </a:p>
        </p:txBody>
      </p:sp>
      <p:pic>
        <p:nvPicPr>
          <p:cNvPr id="187" name="Google Shape;187;p23"/>
          <p:cNvPicPr preferRelativeResize="0"/>
          <p:nvPr/>
        </p:nvPicPr>
        <p:blipFill>
          <a:blip r:embed="rId3">
            <a:alphaModFix/>
          </a:blip>
          <a:stretch>
            <a:fillRect/>
          </a:stretch>
        </p:blipFill>
        <p:spPr>
          <a:xfrm>
            <a:off x="311700" y="1152475"/>
            <a:ext cx="4157576" cy="3833099"/>
          </a:xfrm>
          <a:prstGeom prst="rect">
            <a:avLst/>
          </a:prstGeom>
          <a:noFill/>
          <a:ln>
            <a:noFill/>
          </a:ln>
        </p:spPr>
      </p:pic>
      <p:pic>
        <p:nvPicPr>
          <p:cNvPr id="188" name="Google Shape;188;p23"/>
          <p:cNvPicPr preferRelativeResize="0"/>
          <p:nvPr/>
        </p:nvPicPr>
        <p:blipFill>
          <a:blip r:embed="rId4">
            <a:alphaModFix/>
          </a:blip>
          <a:stretch>
            <a:fillRect/>
          </a:stretch>
        </p:blipFill>
        <p:spPr>
          <a:xfrm>
            <a:off x="304475" y="1000300"/>
            <a:ext cx="3985275" cy="3985275"/>
          </a:xfrm>
          <a:prstGeom prst="rect">
            <a:avLst/>
          </a:prstGeom>
          <a:noFill/>
          <a:ln>
            <a:noFill/>
          </a:ln>
        </p:spPr>
      </p:pic>
      <p:sp>
        <p:nvSpPr>
          <p:cNvPr id="189" name="Google Shape;189;p23"/>
          <p:cNvSpPr txBox="1"/>
          <p:nvPr/>
        </p:nvSpPr>
        <p:spPr>
          <a:xfrm rot="-5400000">
            <a:off x="-228600" y="1569000"/>
            <a:ext cx="12858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Open Sans"/>
                <a:ea typeface="Open Sans"/>
                <a:cs typeface="Open Sans"/>
                <a:sym typeface="Open Sans"/>
              </a:rPr>
              <a:t>Feature 2</a:t>
            </a:r>
            <a:endParaRPr b="1">
              <a:latin typeface="Open Sans"/>
              <a:ea typeface="Open Sans"/>
              <a:cs typeface="Open Sans"/>
              <a:sym typeface="Open Sans"/>
            </a:endParaRPr>
          </a:p>
        </p:txBody>
      </p:sp>
      <p:sp>
        <p:nvSpPr>
          <p:cNvPr id="190" name="Google Shape;190;p23"/>
          <p:cNvSpPr txBox="1"/>
          <p:nvPr/>
        </p:nvSpPr>
        <p:spPr>
          <a:xfrm>
            <a:off x="2880275" y="4568875"/>
            <a:ext cx="12858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Open Sans"/>
                <a:ea typeface="Open Sans"/>
                <a:cs typeface="Open Sans"/>
                <a:sym typeface="Open Sans"/>
              </a:rPr>
              <a:t>Feature 1</a:t>
            </a:r>
            <a:endParaRPr b="1">
              <a:latin typeface="Open Sans"/>
              <a:ea typeface="Open Sans"/>
              <a:cs typeface="Open Sans"/>
              <a:sym typeface="Open Sans"/>
            </a:endParaRPr>
          </a:p>
        </p:txBody>
      </p:sp>
      <p:sp>
        <p:nvSpPr>
          <p:cNvPr id="191" name="Google Shape;191;p23"/>
          <p:cNvSpPr/>
          <p:nvPr/>
        </p:nvSpPr>
        <p:spPr>
          <a:xfrm>
            <a:off x="2157657" y="2971107"/>
            <a:ext cx="130800" cy="1281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PCA construction</a:t>
            </a:r>
            <a:endParaRPr/>
          </a:p>
        </p:txBody>
      </p:sp>
      <p:sp>
        <p:nvSpPr>
          <p:cNvPr id="197" name="Google Shape;197;p24"/>
          <p:cNvSpPr txBox="1"/>
          <p:nvPr>
            <p:ph idx="1" type="body"/>
          </p:nvPr>
        </p:nvSpPr>
        <p:spPr>
          <a:xfrm>
            <a:off x="4626725" y="1152475"/>
            <a:ext cx="4205700" cy="3416400"/>
          </a:xfrm>
          <a:prstGeom prst="rect">
            <a:avLst/>
          </a:prstGeom>
        </p:spPr>
        <p:txBody>
          <a:bodyPr anchorCtr="0" anchor="t" bIns="91425" lIns="91425" spcFirstLastPara="1" rIns="91425" wrap="square" tIns="91425">
            <a:normAutofit fontScale="85000" lnSpcReduction="10000"/>
          </a:bodyPr>
          <a:lstStyle/>
          <a:p>
            <a:pPr indent="-325755" lvl="0" marL="457200" rtl="0" algn="l">
              <a:spcBef>
                <a:spcPts val="0"/>
              </a:spcBef>
              <a:spcAft>
                <a:spcPts val="0"/>
              </a:spcAft>
              <a:buSzPct val="100000"/>
              <a:buChar char="-"/>
            </a:pPr>
            <a:r>
              <a:rPr lang="en"/>
              <a:t>Drawing the second component:</a:t>
            </a:r>
            <a:endParaRPr/>
          </a:p>
          <a:p>
            <a:pPr indent="-304165" lvl="1" marL="914400" rtl="0" algn="l">
              <a:spcBef>
                <a:spcPts val="0"/>
              </a:spcBef>
              <a:spcAft>
                <a:spcPts val="0"/>
              </a:spcAft>
              <a:buSzPct val="100000"/>
              <a:buFont typeface="Open Sans"/>
              <a:buChar char="-"/>
            </a:pPr>
            <a:r>
              <a:rPr lang="en">
                <a:latin typeface="Open Sans"/>
                <a:ea typeface="Open Sans"/>
                <a:cs typeface="Open Sans"/>
                <a:sym typeface="Open Sans"/>
              </a:rPr>
              <a:t>Perpendicular to first axis</a:t>
            </a:r>
            <a:endParaRPr>
              <a:latin typeface="Open Sans"/>
              <a:ea typeface="Open Sans"/>
              <a:cs typeface="Open Sans"/>
              <a:sym typeface="Open Sans"/>
            </a:endParaRPr>
          </a:p>
          <a:p>
            <a:pPr indent="-325755" lvl="0" marL="457200" rtl="0" algn="l">
              <a:spcBef>
                <a:spcPts val="0"/>
              </a:spcBef>
              <a:spcAft>
                <a:spcPts val="0"/>
              </a:spcAft>
              <a:buSzPct val="100000"/>
              <a:buChar char="-"/>
            </a:pPr>
            <a:r>
              <a:rPr lang="en"/>
              <a:t>Rotate</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sz="400"/>
          </a:p>
          <a:p>
            <a:pPr indent="-325755" lvl="0" marL="457200" rtl="0" algn="l">
              <a:spcBef>
                <a:spcPts val="1200"/>
              </a:spcBef>
              <a:spcAft>
                <a:spcPts val="0"/>
              </a:spcAft>
              <a:buSzPct val="100000"/>
              <a:buChar char="-"/>
            </a:pPr>
            <a:r>
              <a:rPr lang="en"/>
              <a:t>In the multidimensional case:</a:t>
            </a:r>
            <a:endParaRPr/>
          </a:p>
          <a:p>
            <a:pPr indent="-304165" lvl="1" marL="914400" rtl="0" algn="l">
              <a:spcBef>
                <a:spcPts val="0"/>
              </a:spcBef>
              <a:spcAft>
                <a:spcPts val="0"/>
              </a:spcAft>
              <a:buSzPct val="100000"/>
              <a:buFont typeface="Open Sans"/>
              <a:buChar char="-"/>
            </a:pPr>
            <a:r>
              <a:rPr lang="en">
                <a:latin typeface="Open Sans"/>
                <a:ea typeface="Open Sans"/>
                <a:cs typeface="Open Sans"/>
                <a:sym typeface="Open Sans"/>
              </a:rPr>
              <a:t>As many PCs as there are variables (dimensions)</a:t>
            </a:r>
            <a:endParaRPr>
              <a:latin typeface="Open Sans"/>
              <a:ea typeface="Open Sans"/>
              <a:cs typeface="Open Sans"/>
              <a:sym typeface="Open Sans"/>
            </a:endParaRPr>
          </a:p>
          <a:p>
            <a:pPr indent="-304165" lvl="1" marL="914400" rtl="0" algn="l">
              <a:spcBef>
                <a:spcPts val="0"/>
              </a:spcBef>
              <a:spcAft>
                <a:spcPts val="0"/>
              </a:spcAft>
              <a:buSzPct val="100000"/>
              <a:buFont typeface="Open Sans"/>
              <a:buChar char="-"/>
            </a:pPr>
            <a:r>
              <a:rPr lang="en">
                <a:latin typeface="Open Sans"/>
                <a:ea typeface="Open Sans"/>
                <a:cs typeface="Open Sans"/>
                <a:sym typeface="Open Sans"/>
              </a:rPr>
              <a:t>All PC axes are orthogonal</a:t>
            </a:r>
            <a:endParaRPr>
              <a:latin typeface="Open Sans"/>
              <a:ea typeface="Open Sans"/>
              <a:cs typeface="Open Sans"/>
              <a:sym typeface="Open Sans"/>
            </a:endParaRPr>
          </a:p>
          <a:p>
            <a:pPr indent="-304165" lvl="1" marL="914400" rtl="0" algn="l">
              <a:spcBef>
                <a:spcPts val="0"/>
              </a:spcBef>
              <a:spcAft>
                <a:spcPts val="0"/>
              </a:spcAft>
              <a:buSzPct val="100000"/>
              <a:buFont typeface="Open Sans"/>
              <a:buChar char="-"/>
            </a:pPr>
            <a:r>
              <a:rPr lang="en">
                <a:latin typeface="Open Sans"/>
                <a:ea typeface="Open Sans"/>
                <a:cs typeface="Open Sans"/>
                <a:sym typeface="Open Sans"/>
              </a:rPr>
              <a:t>Ranked based on the variance they explain</a:t>
            </a:r>
            <a:endParaRPr>
              <a:latin typeface="Open Sans"/>
              <a:ea typeface="Open Sans"/>
              <a:cs typeface="Open Sans"/>
              <a:sym typeface="Open Sans"/>
            </a:endParaRPr>
          </a:p>
        </p:txBody>
      </p:sp>
      <p:pic>
        <p:nvPicPr>
          <p:cNvPr id="198" name="Google Shape;198;p24"/>
          <p:cNvPicPr preferRelativeResize="0"/>
          <p:nvPr/>
        </p:nvPicPr>
        <p:blipFill>
          <a:blip r:embed="rId3">
            <a:alphaModFix/>
          </a:blip>
          <a:stretch>
            <a:fillRect/>
          </a:stretch>
        </p:blipFill>
        <p:spPr>
          <a:xfrm>
            <a:off x="164925" y="1411475"/>
            <a:ext cx="4545775" cy="3416399"/>
          </a:xfrm>
          <a:prstGeom prst="rect">
            <a:avLst/>
          </a:prstGeom>
          <a:noFill/>
          <a:ln>
            <a:noFill/>
          </a:ln>
        </p:spPr>
      </p:pic>
      <p:pic>
        <p:nvPicPr>
          <p:cNvPr id="199" name="Google Shape;199;p24"/>
          <p:cNvPicPr preferRelativeResize="0"/>
          <p:nvPr/>
        </p:nvPicPr>
        <p:blipFill rotWithShape="1">
          <a:blip r:embed="rId4">
            <a:alphaModFix/>
          </a:blip>
          <a:srcRect b="10833" l="0" r="0" t="0"/>
          <a:stretch/>
        </p:blipFill>
        <p:spPr>
          <a:xfrm>
            <a:off x="5064875" y="2042725"/>
            <a:ext cx="3757126" cy="1345950"/>
          </a:xfrm>
          <a:prstGeom prst="rect">
            <a:avLst/>
          </a:prstGeom>
          <a:noFill/>
          <a:ln>
            <a:noFill/>
          </a:ln>
        </p:spPr>
      </p:pic>
      <p:sp>
        <p:nvSpPr>
          <p:cNvPr id="200" name="Google Shape;200;p24"/>
          <p:cNvSpPr txBox="1"/>
          <p:nvPr/>
        </p:nvSpPr>
        <p:spPr>
          <a:xfrm rot="-5400000">
            <a:off x="838200" y="1950000"/>
            <a:ext cx="12858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Open Sans"/>
                <a:ea typeface="Open Sans"/>
                <a:cs typeface="Open Sans"/>
                <a:sym typeface="Open Sans"/>
              </a:rPr>
              <a:t>Feature 2</a:t>
            </a:r>
            <a:endParaRPr b="1">
              <a:latin typeface="Open Sans"/>
              <a:ea typeface="Open Sans"/>
              <a:cs typeface="Open Sans"/>
              <a:sym typeface="Open Sans"/>
            </a:endParaRPr>
          </a:p>
        </p:txBody>
      </p:sp>
      <p:sp>
        <p:nvSpPr>
          <p:cNvPr id="201" name="Google Shape;201;p24"/>
          <p:cNvSpPr txBox="1"/>
          <p:nvPr/>
        </p:nvSpPr>
        <p:spPr>
          <a:xfrm>
            <a:off x="3261275" y="4492675"/>
            <a:ext cx="12858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Open Sans"/>
                <a:ea typeface="Open Sans"/>
                <a:cs typeface="Open Sans"/>
                <a:sym typeface="Open Sans"/>
              </a:rPr>
              <a:t>Feature 1</a:t>
            </a:r>
            <a:endParaRPr b="1">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05" name="Shape 205"/>
        <p:cNvGrpSpPr/>
        <p:nvPr/>
      </p:nvGrpSpPr>
      <p:grpSpPr>
        <a:xfrm>
          <a:off x="0" y="0"/>
          <a:ext cx="0" cy="0"/>
          <a:chOff x="0" y="0"/>
          <a:chExt cx="0" cy="0"/>
        </a:xfrm>
      </p:grpSpPr>
      <p:sp>
        <p:nvSpPr>
          <p:cNvPr id="206" name="Google Shape;20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Eigen analysis</a:t>
            </a:r>
            <a:endParaRPr/>
          </a:p>
        </p:txBody>
      </p:sp>
      <p:sp>
        <p:nvSpPr>
          <p:cNvPr id="207" name="Google Shape;207;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Square matrix (covariance (or correlation) matrix)</a:t>
            </a:r>
            <a:endParaRPr/>
          </a:p>
          <a:p>
            <a:pPr indent="-342900" lvl="0" marL="457200" rtl="0" algn="l">
              <a:spcBef>
                <a:spcPts val="0"/>
              </a:spcBef>
              <a:spcAft>
                <a:spcPts val="0"/>
              </a:spcAft>
              <a:buSzPts val="1800"/>
              <a:buChar char="-"/>
            </a:pPr>
            <a:r>
              <a:rPr lang="en"/>
              <a:t>Computation of eigenvalues and eigenvectors (always in pairs)</a:t>
            </a:r>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Eigenvector → direction, rotation to new axes</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Eigenvalue → value that represents variance in the eigenvector, how much stretching needs to be done</a:t>
            </a:r>
            <a:endParaRPr>
              <a:latin typeface="Open Sans"/>
              <a:ea typeface="Open Sans"/>
              <a:cs typeface="Open Sans"/>
              <a:sym typeface="Open Sans"/>
            </a:endParaRPr>
          </a:p>
          <a:p>
            <a:pPr indent="0" lvl="0" marL="0" rtl="0" algn="l">
              <a:spcBef>
                <a:spcPts val="1200"/>
              </a:spcBef>
              <a:spcAft>
                <a:spcPts val="0"/>
              </a:spcAft>
              <a:buNone/>
            </a:pPr>
            <a:r>
              <a:rPr lang="en"/>
              <a:t>The eigenvector with the highest eigenvalue is the first principal component.</a:t>
            </a:r>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Principal Coordinate </a:t>
            </a:r>
            <a:r>
              <a:rPr lang="en"/>
              <a:t>Analysis</a:t>
            </a:r>
            <a:r>
              <a:rPr lang="en"/>
              <a:t> (PCoA aka metric multidimensional scaling)</a:t>
            </a:r>
            <a:endParaRPr/>
          </a:p>
        </p:txBody>
      </p:sp>
      <p:sp>
        <p:nvSpPr>
          <p:cNvPr id="213" name="Google Shape;213;p26"/>
          <p:cNvSpPr txBox="1"/>
          <p:nvPr>
            <p:ph idx="1" type="body"/>
          </p:nvPr>
        </p:nvSpPr>
        <p:spPr>
          <a:xfrm>
            <a:off x="311700" y="1152475"/>
            <a:ext cx="8520600" cy="3416400"/>
          </a:xfrm>
          <a:prstGeom prst="rect">
            <a:avLst/>
          </a:prstGeom>
          <a:noFill/>
        </p:spPr>
        <p:txBody>
          <a:bodyPr anchorCtr="0" anchor="t" bIns="91425" lIns="91425" spcFirstLastPara="1" rIns="91425" wrap="square" tIns="91425">
            <a:noAutofit/>
          </a:bodyPr>
          <a:lstStyle/>
          <a:p>
            <a:pPr indent="0" lvl="0" marL="0" rtl="0" algn="l">
              <a:spcBef>
                <a:spcPts val="0"/>
              </a:spcBef>
              <a:spcAft>
                <a:spcPts val="0"/>
              </a:spcAft>
              <a:buNone/>
            </a:pPr>
            <a:r>
              <a:t/>
            </a:r>
            <a:endParaRPr sz="800">
              <a:latin typeface="Open Sans"/>
              <a:ea typeface="Open Sans"/>
              <a:cs typeface="Open Sans"/>
              <a:sym typeface="Open Sans"/>
            </a:endParaRPr>
          </a:p>
          <a:p>
            <a:pPr indent="-342900" lvl="0" marL="457200" rtl="0" algn="l">
              <a:spcBef>
                <a:spcPts val="1200"/>
              </a:spcBef>
              <a:spcAft>
                <a:spcPts val="0"/>
              </a:spcAft>
              <a:buSzPts val="1800"/>
              <a:buFont typeface="Open Sans"/>
              <a:buChar char="●"/>
            </a:pPr>
            <a:r>
              <a:rPr lang="en">
                <a:latin typeface="Open Sans"/>
                <a:ea typeface="Open Sans"/>
                <a:cs typeface="Open Sans"/>
                <a:sym typeface="Open Sans"/>
              </a:rPr>
              <a:t>Preserve </a:t>
            </a:r>
            <a:r>
              <a:rPr b="1" lang="en">
                <a:latin typeface="Open Sans"/>
                <a:ea typeface="Open Sans"/>
                <a:cs typeface="Open Sans"/>
                <a:sym typeface="Open Sans"/>
              </a:rPr>
              <a:t>distances</a:t>
            </a:r>
            <a:r>
              <a:rPr lang="en">
                <a:latin typeface="Open Sans"/>
                <a:ea typeface="Open Sans"/>
                <a:cs typeface="Open Sans"/>
                <a:sym typeface="Open Sans"/>
              </a:rPr>
              <a:t> in multidimensional space → </a:t>
            </a:r>
            <a:r>
              <a:rPr lang="en">
                <a:latin typeface="Open Sans"/>
                <a:ea typeface="Open Sans"/>
                <a:cs typeface="Open Sans"/>
                <a:sym typeface="Open Sans"/>
              </a:rPr>
              <a:t>(Dis)similarity matrix as input</a:t>
            </a:r>
            <a:endParaRPr>
              <a:latin typeface="Open Sans"/>
              <a:ea typeface="Open Sans"/>
              <a:cs typeface="Open Sans"/>
              <a:sym typeface="Open Sans"/>
            </a:endParaRPr>
          </a:p>
          <a:p>
            <a:pPr indent="-342900" lvl="0" marL="457200" rtl="0" algn="l">
              <a:spcBef>
                <a:spcPts val="0"/>
              </a:spcBef>
              <a:spcAft>
                <a:spcPts val="0"/>
              </a:spcAft>
              <a:buSzPts val="1800"/>
              <a:buFont typeface="Open Sans"/>
              <a:buChar char="●"/>
            </a:pPr>
            <a:r>
              <a:rPr lang="en">
                <a:latin typeface="Open Sans"/>
                <a:ea typeface="Open Sans"/>
                <a:cs typeface="Open Sans"/>
                <a:sym typeface="Open Sans"/>
              </a:rPr>
              <a:t>Aim at producing a graphical representation in a low dimensional (2D or 3D) Euclidean space such that the distances between points are as close to the original distance as possible.</a:t>
            </a:r>
            <a:endParaRPr>
              <a:latin typeface="Open Sans"/>
              <a:ea typeface="Open Sans"/>
              <a:cs typeface="Open Sans"/>
              <a:sym typeface="Open Sans"/>
            </a:endParaRPr>
          </a:p>
          <a:p>
            <a:pPr indent="-342900" lvl="0" marL="457200" rtl="0" algn="l">
              <a:spcBef>
                <a:spcPts val="0"/>
              </a:spcBef>
              <a:spcAft>
                <a:spcPts val="0"/>
              </a:spcAft>
              <a:buSzPts val="1800"/>
              <a:buFont typeface="Open Sans"/>
              <a:buChar char="●"/>
            </a:pPr>
            <a:r>
              <a:rPr lang="en">
                <a:latin typeface="Open Sans"/>
                <a:ea typeface="Open Sans"/>
                <a:cs typeface="Open Sans"/>
                <a:sym typeface="Open Sans"/>
              </a:rPr>
              <a:t>Choice of dissimilarity relative to data/question.</a:t>
            </a:r>
            <a:endParaRPr>
              <a:latin typeface="Open Sans"/>
              <a:ea typeface="Open Sans"/>
              <a:cs typeface="Open Sans"/>
              <a:sym typeface="Open Sans"/>
            </a:endParaRPr>
          </a:p>
          <a:p>
            <a:pPr indent="0" lvl="0" marL="457200" rtl="0" algn="l">
              <a:spcBef>
                <a:spcPts val="1200"/>
              </a:spcBef>
              <a:spcAft>
                <a:spcPts val="0"/>
              </a:spcAft>
              <a:buNone/>
            </a:pPr>
            <a:r>
              <a:t/>
            </a:r>
            <a:endParaRPr>
              <a:latin typeface="Open Sans"/>
              <a:ea typeface="Open Sans"/>
              <a:cs typeface="Open Sans"/>
              <a:sym typeface="Open Sans"/>
            </a:endParaRPr>
          </a:p>
          <a:p>
            <a:pPr indent="-342900" lvl="0" marL="457200" rtl="0" algn="l">
              <a:spcBef>
                <a:spcPts val="1200"/>
              </a:spcBef>
              <a:spcAft>
                <a:spcPts val="0"/>
              </a:spcAft>
              <a:buSzPts val="1800"/>
              <a:buFont typeface="Open Sans"/>
              <a:buChar char="●"/>
            </a:pPr>
            <a:r>
              <a:rPr lang="en">
                <a:solidFill>
                  <a:srgbClr val="333333"/>
                </a:solidFill>
                <a:highlight>
                  <a:srgbClr val="FFFFFF"/>
                </a:highlight>
                <a:latin typeface="Open Sans"/>
                <a:ea typeface="Open Sans"/>
                <a:cs typeface="Open Sans"/>
                <a:sym typeface="Open Sans"/>
              </a:rPr>
              <a:t>Generally PCA is used to summarize multivariate data into as few dimensions as possible, whereas PCoA can be used to visualize distances between points</a:t>
            </a:r>
            <a:endParaRPr sz="2400">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17" name="Shape 217"/>
        <p:cNvGrpSpPr/>
        <p:nvPr/>
      </p:nvGrpSpPr>
      <p:grpSpPr>
        <a:xfrm>
          <a:off x="0" y="0"/>
          <a:ext cx="0" cy="0"/>
          <a:chOff x="0" y="0"/>
          <a:chExt cx="0" cy="0"/>
        </a:xfrm>
      </p:grpSpPr>
      <p:sp>
        <p:nvSpPr>
          <p:cNvPr id="218" name="Google Shape;218;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19" name="Google Shape;219;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0" name="Google Shape;220;p27"/>
          <p:cNvPicPr preferRelativeResize="0"/>
          <p:nvPr/>
        </p:nvPicPr>
        <p:blipFill>
          <a:blip r:embed="rId3">
            <a:alphaModFix/>
          </a:blip>
          <a:stretch>
            <a:fillRect/>
          </a:stretch>
        </p:blipFill>
        <p:spPr>
          <a:xfrm>
            <a:off x="1866900" y="1343025"/>
            <a:ext cx="5410200" cy="24574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28"/>
          <p:cNvPicPr preferRelativeResize="0"/>
          <p:nvPr/>
        </p:nvPicPr>
        <p:blipFill>
          <a:blip r:embed="rId3">
            <a:alphaModFix/>
          </a:blip>
          <a:stretch>
            <a:fillRect/>
          </a:stretch>
        </p:blipFill>
        <p:spPr>
          <a:xfrm>
            <a:off x="152400" y="152400"/>
            <a:ext cx="8730492"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u="sng">
                <a:solidFill>
                  <a:schemeClr val="hlink"/>
                </a:solidFill>
                <a:hlinkClick r:id="rId3"/>
              </a:rPr>
              <a:t>Practical</a:t>
            </a:r>
            <a:endParaRPr/>
          </a:p>
        </p:txBody>
      </p:sp>
      <p:sp>
        <p:nvSpPr>
          <p:cNvPr id="231" name="Google Shape;231;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AutoNum type="arabicPeriod"/>
            </a:pPr>
            <a:r>
              <a:rPr lang="en" u="sng">
                <a:solidFill>
                  <a:schemeClr val="hlink"/>
                </a:solidFill>
                <a:hlinkClick r:id="rId4"/>
              </a:rPr>
              <a:t>Data </a:t>
            </a:r>
            <a:r>
              <a:rPr lang="en" u="sng">
                <a:solidFill>
                  <a:schemeClr val="hlink"/>
                </a:solidFill>
                <a:hlinkClick r:id="rId5"/>
              </a:rPr>
              <a:t>input</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AutoNum type="arabicPeriod"/>
            </a:pPr>
            <a:r>
              <a:rPr lang="en"/>
              <a:t>Data exploration</a:t>
            </a:r>
            <a:endParaRPr/>
          </a:p>
          <a:p>
            <a:pPr indent="-342900" lvl="0" marL="457200" rtl="0" algn="l">
              <a:spcBef>
                <a:spcPts val="0"/>
              </a:spcBef>
              <a:spcAft>
                <a:spcPts val="0"/>
              </a:spcAft>
              <a:buSzPts val="1800"/>
              <a:buAutoNum type="arabicPeriod"/>
            </a:pPr>
            <a:r>
              <a:rPr lang="en"/>
              <a:t>Pre-processing</a:t>
            </a:r>
            <a:endParaRPr/>
          </a:p>
          <a:p>
            <a:pPr indent="-342900" lvl="0" marL="457200" rtl="0" algn="l">
              <a:spcBef>
                <a:spcPts val="0"/>
              </a:spcBef>
              <a:spcAft>
                <a:spcPts val="0"/>
              </a:spcAft>
              <a:buSzPts val="1800"/>
              <a:buAutoNum type="arabicPeriod"/>
            </a:pPr>
            <a:r>
              <a:rPr lang="en"/>
              <a:t>PCA</a:t>
            </a:r>
            <a:endParaRPr/>
          </a:p>
          <a:p>
            <a:pPr indent="-342900" lvl="0" marL="457200" rtl="0" algn="l">
              <a:spcBef>
                <a:spcPts val="0"/>
              </a:spcBef>
              <a:spcAft>
                <a:spcPts val="0"/>
              </a:spcAft>
              <a:buSzPts val="1800"/>
              <a:buAutoNum type="arabicPeriod"/>
            </a:pPr>
            <a:r>
              <a:rPr lang="en"/>
              <a:t>PCoA</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232" name="Google Shape;232;p29"/>
          <p:cNvPicPr preferRelativeResize="0"/>
          <p:nvPr/>
        </p:nvPicPr>
        <p:blipFill rotWithShape="1">
          <a:blip r:embed="rId6">
            <a:alphaModFix/>
          </a:blip>
          <a:srcRect b="0" l="0" r="1351" t="0"/>
          <a:stretch/>
        </p:blipFill>
        <p:spPr>
          <a:xfrm>
            <a:off x="538875" y="1675325"/>
            <a:ext cx="8213950" cy="6197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36" name="Shape 236"/>
        <p:cNvGrpSpPr/>
        <p:nvPr/>
      </p:nvGrpSpPr>
      <p:grpSpPr>
        <a:xfrm>
          <a:off x="0" y="0"/>
          <a:ext cx="0" cy="0"/>
          <a:chOff x="0" y="0"/>
          <a:chExt cx="0" cy="0"/>
        </a:xfrm>
      </p:grpSpPr>
      <p:sp>
        <p:nvSpPr>
          <p:cNvPr id="237" name="Google Shape;237;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38" name="Google Shape;238;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u="sng">
                <a:solidFill>
                  <a:schemeClr val="hlink"/>
                </a:solidFill>
                <a:hlinkClick r:id="rId3"/>
              </a:rPr>
              <a:t>https://www.davidzeleny.net/anadat-r/doku.php/en:ordination</a:t>
            </a:r>
            <a:endParaRPr/>
          </a:p>
          <a:p>
            <a:pPr indent="0" lvl="0" marL="0" rtl="0" algn="l">
              <a:spcBef>
                <a:spcPts val="1200"/>
              </a:spcBef>
              <a:spcAft>
                <a:spcPts val="0"/>
              </a:spcAft>
              <a:buNone/>
            </a:pPr>
            <a:r>
              <a:rPr lang="en" u="sng">
                <a:solidFill>
                  <a:schemeClr val="hlink"/>
                </a:solidFill>
                <a:hlinkClick r:id="rId4"/>
              </a:rPr>
              <a:t>http://www.umass.edu/landeco/teaching/multivariate/readings/LegendreandGallagher2001.pdf</a:t>
            </a:r>
            <a:endParaRPr/>
          </a:p>
          <a:p>
            <a:pPr indent="0" lvl="0" marL="0" rtl="0" algn="l">
              <a:spcBef>
                <a:spcPts val="1200"/>
              </a:spcBef>
              <a:spcAft>
                <a:spcPts val="0"/>
              </a:spcAft>
              <a:buNone/>
            </a:pPr>
            <a:r>
              <a:rPr lang="en" u="sng">
                <a:solidFill>
                  <a:schemeClr val="hlink"/>
                </a:solidFill>
                <a:hlinkClick r:id="rId5"/>
              </a:rPr>
              <a:t>http://www.umass.edu/landeco/teaching/multivariate/schedule/ordination1.pdf</a:t>
            </a:r>
            <a:endParaRPr/>
          </a:p>
          <a:p>
            <a:pPr indent="0" lvl="0" marL="0" rtl="0" algn="l">
              <a:spcBef>
                <a:spcPts val="1200"/>
              </a:spcBef>
              <a:spcAft>
                <a:spcPts val="0"/>
              </a:spcAft>
              <a:buNone/>
            </a:pPr>
            <a:r>
              <a:rPr lang="en" u="sng">
                <a:solidFill>
                  <a:schemeClr val="hlink"/>
                </a:solidFill>
                <a:hlinkClick r:id="rId6"/>
              </a:rPr>
              <a:t>http://www.umass.edu/landeco/teaching/multivariate/schedule/ordination2.pdf</a:t>
            </a:r>
            <a:endParaRPr/>
          </a:p>
          <a:p>
            <a:pPr indent="0" lvl="0" marL="0" rtl="0" algn="l">
              <a:spcBef>
                <a:spcPts val="1200"/>
              </a:spcBef>
              <a:spcAft>
                <a:spcPts val="0"/>
              </a:spcAft>
              <a:buNone/>
            </a:pPr>
            <a:r>
              <a:rPr lang="en" u="sng">
                <a:solidFill>
                  <a:schemeClr val="hlink"/>
                </a:solidFill>
                <a:hlinkClick r:id="rId7"/>
              </a:rPr>
              <a:t>https://fukamilab.github.io/BIO202/06-A-unconstrained-ordination.html</a:t>
            </a:r>
            <a:endParaRPr/>
          </a:p>
          <a:p>
            <a:pPr indent="0" lvl="0" marL="0" rtl="0" algn="l">
              <a:spcBef>
                <a:spcPts val="1200"/>
              </a:spcBef>
              <a:spcAft>
                <a:spcPts val="0"/>
              </a:spcAft>
              <a:buNone/>
            </a:pPr>
            <a:r>
              <a:rPr lang="en" u="sng">
                <a:solidFill>
                  <a:schemeClr val="hlink"/>
                </a:solidFill>
                <a:hlinkClick r:id="rId8"/>
              </a:rPr>
              <a:t>https://fukamilab.github.io/BIO202/06-B-constrained-ordination.html#key_points</a:t>
            </a:r>
            <a:endParaRPr/>
          </a:p>
          <a:p>
            <a:pPr indent="0" lvl="0" marL="0" rtl="0" algn="l">
              <a:spcBef>
                <a:spcPts val="1200"/>
              </a:spcBef>
              <a:spcAft>
                <a:spcPts val="0"/>
              </a:spcAft>
              <a:buNone/>
            </a:pPr>
            <a:r>
              <a:rPr lang="en" u="sng">
                <a:solidFill>
                  <a:schemeClr val="hlink"/>
                </a:solidFill>
                <a:hlinkClick r:id="rId9"/>
              </a:rPr>
              <a:t>https://esajournals.onlinelibrary.wiley.com/doi/full/10.1890/0012-9658%282003%29084%5B0511%3ACAOPCA%5D2.0.CO%3B2?saml_referrer</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4"/>
          <p:cNvPicPr preferRelativeResize="0"/>
          <p:nvPr/>
        </p:nvPicPr>
        <p:blipFill>
          <a:blip r:embed="rId3">
            <a:alphaModFix/>
          </a:blip>
          <a:stretch>
            <a:fillRect/>
          </a:stretch>
        </p:blipFill>
        <p:spPr>
          <a:xfrm>
            <a:off x="152400" y="152400"/>
            <a:ext cx="8839200" cy="4769013"/>
          </a:xfrm>
          <a:prstGeom prst="rect">
            <a:avLst/>
          </a:prstGeom>
          <a:noFill/>
          <a:ln>
            <a:noFill/>
          </a:ln>
        </p:spPr>
      </p:pic>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FC primer</a:t>
            </a:r>
            <a:endParaRPr/>
          </a:p>
        </p:txBody>
      </p:sp>
      <p:sp>
        <p:nvSpPr>
          <p:cNvPr id="61" name="Google Shape;61;p14"/>
          <p:cNvSpPr/>
          <p:nvPr/>
        </p:nvSpPr>
        <p:spPr>
          <a:xfrm>
            <a:off x="3220525" y="16600"/>
            <a:ext cx="1137900" cy="4904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4"/>
          <p:cNvSpPr/>
          <p:nvPr/>
        </p:nvSpPr>
        <p:spPr>
          <a:xfrm>
            <a:off x="4331125" y="119400"/>
            <a:ext cx="1866000" cy="2941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4"/>
          <p:cNvSpPr/>
          <p:nvPr/>
        </p:nvSpPr>
        <p:spPr>
          <a:xfrm>
            <a:off x="6198025" y="152400"/>
            <a:ext cx="2111400" cy="172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4"/>
          <p:cNvSpPr/>
          <p:nvPr/>
        </p:nvSpPr>
        <p:spPr>
          <a:xfrm>
            <a:off x="4331125" y="3060600"/>
            <a:ext cx="4501200" cy="1925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4"/>
          <p:cNvSpPr/>
          <p:nvPr/>
        </p:nvSpPr>
        <p:spPr>
          <a:xfrm>
            <a:off x="6197125" y="1872600"/>
            <a:ext cx="2677500" cy="1848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61"/>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62"/>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6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64"/>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65"/>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Ordination</a:t>
            </a:r>
            <a:endParaRPr/>
          </a:p>
        </p:txBody>
      </p:sp>
      <p:sp>
        <p:nvSpPr>
          <p:cNvPr id="71" name="Google Shape;71;p15"/>
          <p:cNvSpPr txBox="1"/>
          <p:nvPr>
            <p:ph idx="1" type="body"/>
          </p:nvPr>
        </p:nvSpPr>
        <p:spPr>
          <a:xfrm>
            <a:off x="311700" y="1152475"/>
            <a:ext cx="8520600" cy="88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Objective: </a:t>
            </a:r>
            <a:r>
              <a:rPr lang="en" sz="1900"/>
              <a:t>Reduce dimensions to represent associations and improve the interpretability of data.</a:t>
            </a:r>
            <a:endParaRPr sz="1900"/>
          </a:p>
        </p:txBody>
      </p:sp>
      <p:sp>
        <p:nvSpPr>
          <p:cNvPr id="72" name="Google Shape;72;p15"/>
          <p:cNvSpPr txBox="1"/>
          <p:nvPr/>
        </p:nvSpPr>
        <p:spPr>
          <a:xfrm>
            <a:off x="3787000" y="973325"/>
            <a:ext cx="15240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 id and visually</a:t>
            </a:r>
            <a:endParaRPr>
              <a:latin typeface="Open Sans"/>
              <a:ea typeface="Open Sans"/>
              <a:cs typeface="Open Sans"/>
              <a:sym typeface="Open Sans"/>
            </a:endParaRPr>
          </a:p>
        </p:txBody>
      </p:sp>
      <p:sp>
        <p:nvSpPr>
          <p:cNvPr id="73" name="Google Shape;73;p15"/>
          <p:cNvSpPr txBox="1"/>
          <p:nvPr/>
        </p:nvSpPr>
        <p:spPr>
          <a:xfrm>
            <a:off x="311700" y="2176125"/>
            <a:ext cx="8520600" cy="11499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2"/>
              </a:buClr>
              <a:buSzPts val="1900"/>
              <a:buFont typeface="Open Sans"/>
              <a:buChar char="●"/>
            </a:pPr>
            <a:r>
              <a:rPr lang="en" sz="1900">
                <a:solidFill>
                  <a:schemeClr val="dk2"/>
                </a:solidFill>
                <a:latin typeface="Open Sans"/>
                <a:ea typeface="Open Sans"/>
                <a:cs typeface="Open Sans"/>
                <a:sym typeface="Open Sans"/>
              </a:rPr>
              <a:t>In other words, to take high dimensional data, remove noise, and retain signal of the data in order to gain insight of hidden structures and patterns.</a:t>
            </a:r>
            <a:endParaRPr/>
          </a:p>
        </p:txBody>
      </p:sp>
      <p:sp>
        <p:nvSpPr>
          <p:cNvPr id="74" name="Google Shape;74;p15"/>
          <p:cNvSpPr txBox="1"/>
          <p:nvPr/>
        </p:nvSpPr>
        <p:spPr>
          <a:xfrm>
            <a:off x="311700" y="3326025"/>
            <a:ext cx="8520600" cy="477000"/>
          </a:xfrm>
          <a:prstGeom prst="rect">
            <a:avLst/>
          </a:prstGeom>
          <a:noFill/>
          <a:ln>
            <a:noFill/>
          </a:ln>
        </p:spPr>
        <p:txBody>
          <a:bodyPr anchorCtr="0" anchor="t" bIns="91425" lIns="91425" spcFirstLastPara="1" rIns="91425" wrap="square" tIns="91425">
            <a:spAutoFit/>
          </a:bodyPr>
          <a:lstStyle/>
          <a:p>
            <a:pPr indent="-349250" lvl="0" marL="457200" rtl="0" algn="l">
              <a:lnSpc>
                <a:spcPct val="115000"/>
              </a:lnSpc>
              <a:spcBef>
                <a:spcPts val="0"/>
              </a:spcBef>
              <a:spcAft>
                <a:spcPts val="0"/>
              </a:spcAft>
              <a:buClr>
                <a:schemeClr val="dk2"/>
              </a:buClr>
              <a:buSzPts val="1900"/>
              <a:buFont typeface="Oswald"/>
              <a:buChar char="●"/>
            </a:pPr>
            <a:r>
              <a:rPr lang="en" sz="1900">
                <a:solidFill>
                  <a:schemeClr val="dk2"/>
                </a:solidFill>
                <a:latin typeface="Open Sans"/>
                <a:ea typeface="Open Sans"/>
                <a:cs typeface="Open Sans"/>
                <a:sym typeface="Open Sans"/>
              </a:rPr>
              <a:t>In other words, to capture dominant sources of variation in the data.</a:t>
            </a:r>
            <a:r>
              <a:rPr lang="en" sz="1900">
                <a:solidFill>
                  <a:schemeClr val="dk2"/>
                </a:solidFill>
                <a:latin typeface="Oswald"/>
                <a:ea typeface="Oswald"/>
                <a:cs typeface="Oswald"/>
                <a:sym typeface="Oswald"/>
              </a:rPr>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Types</a:t>
            </a:r>
            <a:endParaRPr/>
          </a:p>
        </p:txBody>
      </p:sp>
      <p:sp>
        <p:nvSpPr>
          <p:cNvPr id="80" name="Google Shape;80;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Exploratory ~Indirect gradient analysis </a:t>
            </a:r>
            <a:r>
              <a:rPr lang="en" sz="1900" u="sng"/>
              <a:t>⇔</a:t>
            </a:r>
            <a:r>
              <a:rPr lang="en"/>
              <a:t>  unconstrained (simple) ordination</a:t>
            </a:r>
            <a:endParaRPr b="1" sz="1150">
              <a:solidFill>
                <a:srgbClr val="384743"/>
              </a:solidFill>
              <a:latin typeface="Open Sans"/>
              <a:ea typeface="Open Sans"/>
              <a:cs typeface="Open Sans"/>
              <a:sym typeface="Open Sans"/>
            </a:endParaRPr>
          </a:p>
          <a:p>
            <a:pPr indent="-301625" lvl="1" marL="914400" rtl="0" algn="l">
              <a:spcBef>
                <a:spcPts val="0"/>
              </a:spcBef>
              <a:spcAft>
                <a:spcPts val="0"/>
              </a:spcAft>
              <a:buClr>
                <a:srgbClr val="384743"/>
              </a:buClr>
              <a:buSzPts val="1150"/>
              <a:buFont typeface="Open Sans"/>
              <a:buChar char="○"/>
            </a:pPr>
            <a:r>
              <a:rPr lang="en" sz="1200">
                <a:solidFill>
                  <a:srgbClr val="1C1D1E"/>
                </a:solidFill>
                <a:highlight>
                  <a:srgbClr val="FFFFFF"/>
                </a:highlight>
                <a:latin typeface="Open Sans"/>
                <a:ea typeface="Open Sans"/>
                <a:cs typeface="Open Sans"/>
                <a:sym typeface="Open Sans"/>
              </a:rPr>
              <a:t>Visualizing broad patterns across the entire data cloud. Also, for cases in which data are classified into a priori groups, one can </a:t>
            </a:r>
            <a:r>
              <a:rPr b="1" lang="en" sz="1200">
                <a:solidFill>
                  <a:srgbClr val="1C1D1E"/>
                </a:solidFill>
                <a:highlight>
                  <a:srgbClr val="FFFFFF"/>
                </a:highlight>
                <a:latin typeface="Open Sans"/>
                <a:ea typeface="Open Sans"/>
                <a:cs typeface="Open Sans"/>
                <a:sym typeface="Open Sans"/>
              </a:rPr>
              <a:t>visualize potential patterns of differences in the location or relative dispersion among groups.</a:t>
            </a:r>
            <a:endParaRPr b="1" sz="1200">
              <a:solidFill>
                <a:srgbClr val="1C1D1E"/>
              </a:solidFill>
              <a:highlight>
                <a:srgbClr val="FFFFFF"/>
              </a:highlight>
              <a:latin typeface="Open Sans"/>
              <a:ea typeface="Open Sans"/>
              <a:cs typeface="Open Sans"/>
              <a:sym typeface="Open Sans"/>
            </a:endParaRPr>
          </a:p>
          <a:p>
            <a:pPr indent="0" lvl="0" marL="0" rtl="0" algn="l">
              <a:spcBef>
                <a:spcPts val="1200"/>
              </a:spcBef>
              <a:spcAft>
                <a:spcPts val="0"/>
              </a:spcAft>
              <a:buNone/>
            </a:pPr>
            <a:r>
              <a:t/>
            </a:r>
            <a:endParaRPr sz="1200">
              <a:solidFill>
                <a:srgbClr val="1C1D1E"/>
              </a:solidFill>
              <a:highlight>
                <a:srgbClr val="FFFFFF"/>
              </a:highlight>
              <a:latin typeface="Open Sans"/>
              <a:ea typeface="Open Sans"/>
              <a:cs typeface="Open Sans"/>
              <a:sym typeface="Open Sans"/>
            </a:endParaRPr>
          </a:p>
          <a:p>
            <a:pPr indent="0" lvl="0" marL="0" rtl="0" algn="l">
              <a:spcBef>
                <a:spcPts val="1200"/>
              </a:spcBef>
              <a:spcAft>
                <a:spcPts val="1200"/>
              </a:spcAft>
              <a:buNone/>
            </a:pPr>
            <a:r>
              <a:t/>
            </a:r>
            <a:endParaRPr/>
          </a:p>
        </p:txBody>
      </p:sp>
      <p:pic>
        <p:nvPicPr>
          <p:cNvPr id="81" name="Google Shape;81;p16"/>
          <p:cNvPicPr preferRelativeResize="0"/>
          <p:nvPr/>
        </p:nvPicPr>
        <p:blipFill>
          <a:blip r:embed="rId3">
            <a:alphaModFix/>
          </a:blip>
          <a:stretch>
            <a:fillRect/>
          </a:stretch>
        </p:blipFill>
        <p:spPr>
          <a:xfrm>
            <a:off x="2083925" y="2294304"/>
            <a:ext cx="5431700" cy="2449575"/>
          </a:xfrm>
          <a:prstGeom prst="rect">
            <a:avLst/>
          </a:prstGeom>
          <a:noFill/>
          <a:ln>
            <a:noFill/>
          </a:ln>
        </p:spPr>
      </p:pic>
      <p:sp>
        <p:nvSpPr>
          <p:cNvPr id="82" name="Google Shape;82;p16"/>
          <p:cNvSpPr txBox="1"/>
          <p:nvPr/>
        </p:nvSpPr>
        <p:spPr>
          <a:xfrm>
            <a:off x="5276225" y="4820075"/>
            <a:ext cx="3615900" cy="3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50">
                <a:solidFill>
                  <a:srgbClr val="005274"/>
                </a:solidFill>
                <a:highlight>
                  <a:srgbClr val="FFFFFF"/>
                </a:highlight>
                <a:uFill>
                  <a:noFill/>
                </a:uFill>
                <a:latin typeface="Open Sans"/>
                <a:ea typeface="Open Sans"/>
                <a:cs typeface="Open Sans"/>
                <a:sym typeface="Open Sans"/>
                <a:hlinkClick r:id="rId4">
                  <a:extLst>
                    <a:ext uri="{A12FA001-AC4F-418D-AE19-62706E023703}">
                      <ahyp:hlinkClr val="tx"/>
                    </a:ext>
                  </a:extLst>
                </a:hlinkClick>
              </a:rPr>
              <a:t>https://doi.org/10.1890/0012-9658(2003)084[0511:CAOPCA]2.0.CO;2</a:t>
            </a:r>
            <a:endParaRPr sz="1200">
              <a:latin typeface="Oswald"/>
              <a:ea typeface="Oswald"/>
              <a:cs typeface="Oswald"/>
              <a:sym typeface="Oswald"/>
            </a:endParaRPr>
          </a:p>
        </p:txBody>
      </p:sp>
      <p:sp>
        <p:nvSpPr>
          <p:cNvPr id="83" name="Google Shape;83;p16"/>
          <p:cNvSpPr/>
          <p:nvPr/>
        </p:nvSpPr>
        <p:spPr>
          <a:xfrm>
            <a:off x="1490850" y="2774125"/>
            <a:ext cx="400500" cy="173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p:nvPr/>
        </p:nvSpPr>
        <p:spPr>
          <a:xfrm>
            <a:off x="1490850" y="3709425"/>
            <a:ext cx="400500" cy="1731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4"/>
                                        </p:tgtEl>
                                        <p:attrNameLst>
                                          <p:attrName>style.visibility</p:attrName>
                                        </p:attrNameLst>
                                      </p:cBhvr>
                                      <p:to>
                                        <p:strVal val="visible"/>
                                      </p:to>
                                    </p:set>
                                    <p:animEffect filter="fade" transition="in">
                                      <p:cBhvr>
                                        <p:cTn dur="1000"/>
                                        <p:tgtEl>
                                          <p:spTgt spid="84"/>
                                        </p:tgtEl>
                                      </p:cBhvr>
                                    </p:animEffect>
                                  </p:childTnLst>
                                </p:cTn>
                              </p:par>
                              <p:par>
                                <p:cTn fill="hold" nodeType="with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1000"/>
                                        <p:tgtEl>
                                          <p:spTgt spid="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Types (continued)</a:t>
            </a:r>
            <a:endParaRPr/>
          </a:p>
        </p:txBody>
      </p:sp>
      <p:sp>
        <p:nvSpPr>
          <p:cNvPr id="90" name="Google Shape;90;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Hypothesis driven ~ Direct gradient analyses </a:t>
            </a:r>
            <a:r>
              <a:rPr lang="en" sz="1900" u="sng"/>
              <a:t>⇔ </a:t>
            </a:r>
            <a:r>
              <a:rPr lang="en"/>
              <a:t>constrained (canonical) ordination</a:t>
            </a:r>
            <a:endParaRPr/>
          </a:p>
          <a:p>
            <a:pPr indent="-317500" lvl="1" marL="914400" rtl="0" algn="l">
              <a:spcBef>
                <a:spcPts val="0"/>
              </a:spcBef>
              <a:spcAft>
                <a:spcPts val="0"/>
              </a:spcAft>
              <a:buSzPts val="1400"/>
              <a:buChar char="○"/>
            </a:pPr>
            <a:r>
              <a:rPr lang="en" sz="1200">
                <a:solidFill>
                  <a:srgbClr val="1C1D1E"/>
                </a:solidFill>
                <a:highlight>
                  <a:srgbClr val="FFFFFF"/>
                </a:highlight>
                <a:latin typeface="Open Sans"/>
                <a:ea typeface="Open Sans"/>
                <a:cs typeface="Open Sans"/>
                <a:sym typeface="Open Sans"/>
              </a:rPr>
              <a:t>Use an a </a:t>
            </a:r>
            <a:r>
              <a:rPr b="1" lang="en" sz="1200">
                <a:solidFill>
                  <a:srgbClr val="1C1D1E"/>
                </a:solidFill>
                <a:highlight>
                  <a:srgbClr val="FFFFFF"/>
                </a:highlight>
                <a:latin typeface="Open Sans"/>
                <a:ea typeface="Open Sans"/>
                <a:cs typeface="Open Sans"/>
                <a:sym typeface="Open Sans"/>
              </a:rPr>
              <a:t>priori hypothesis</a:t>
            </a:r>
            <a:r>
              <a:rPr lang="en" sz="1200">
                <a:solidFill>
                  <a:srgbClr val="1C1D1E"/>
                </a:solidFill>
                <a:highlight>
                  <a:srgbClr val="FFFFFF"/>
                </a:highlight>
                <a:latin typeface="Open Sans"/>
                <a:ea typeface="Open Sans"/>
                <a:cs typeface="Open Sans"/>
                <a:sym typeface="Open Sans"/>
              </a:rPr>
              <a:t> in some manner to produce the plot. That is, they can be used to relate a matrix of response variables, Y (species abundance variables) with some predictor variables, X (such as quantitative environmental variables or dummy variables that identify ANOVA factors or groups).</a:t>
            </a:r>
            <a:endParaRPr/>
          </a:p>
          <a:p>
            <a:pPr indent="0" lvl="0" marL="0" rtl="0" algn="l">
              <a:spcBef>
                <a:spcPts val="1200"/>
              </a:spcBef>
              <a:spcAft>
                <a:spcPts val="1200"/>
              </a:spcAft>
              <a:buNone/>
            </a:pPr>
            <a:r>
              <a:t/>
            </a:r>
            <a:endParaRPr/>
          </a:p>
        </p:txBody>
      </p:sp>
      <p:pic>
        <p:nvPicPr>
          <p:cNvPr id="91" name="Google Shape;91;p17"/>
          <p:cNvPicPr preferRelativeResize="0"/>
          <p:nvPr/>
        </p:nvPicPr>
        <p:blipFill>
          <a:blip r:embed="rId3">
            <a:alphaModFix/>
          </a:blip>
          <a:stretch>
            <a:fillRect/>
          </a:stretch>
        </p:blipFill>
        <p:spPr>
          <a:xfrm>
            <a:off x="1109124" y="2640750"/>
            <a:ext cx="3608274" cy="2355776"/>
          </a:xfrm>
          <a:prstGeom prst="rect">
            <a:avLst/>
          </a:prstGeom>
          <a:noFill/>
          <a:ln>
            <a:noFill/>
          </a:ln>
        </p:spPr>
      </p:pic>
      <p:pic>
        <p:nvPicPr>
          <p:cNvPr id="92" name="Google Shape;92;p17"/>
          <p:cNvPicPr preferRelativeResize="0"/>
          <p:nvPr/>
        </p:nvPicPr>
        <p:blipFill>
          <a:blip r:embed="rId4">
            <a:alphaModFix/>
          </a:blip>
          <a:stretch>
            <a:fillRect/>
          </a:stretch>
        </p:blipFill>
        <p:spPr>
          <a:xfrm>
            <a:off x="4902775" y="2640750"/>
            <a:ext cx="3608275" cy="1434656"/>
          </a:xfrm>
          <a:prstGeom prst="rect">
            <a:avLst/>
          </a:prstGeom>
          <a:noFill/>
          <a:ln>
            <a:noFill/>
          </a:ln>
        </p:spPr>
      </p:pic>
      <p:sp>
        <p:nvSpPr>
          <p:cNvPr id="93" name="Google Shape;93;p17"/>
          <p:cNvSpPr txBox="1"/>
          <p:nvPr/>
        </p:nvSpPr>
        <p:spPr>
          <a:xfrm>
            <a:off x="5276225" y="4820075"/>
            <a:ext cx="3615900" cy="3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50">
                <a:solidFill>
                  <a:srgbClr val="005274"/>
                </a:solidFill>
                <a:highlight>
                  <a:srgbClr val="FFFFFF"/>
                </a:highlight>
                <a:uFill>
                  <a:noFill/>
                </a:uFill>
                <a:latin typeface="Open Sans"/>
                <a:ea typeface="Open Sans"/>
                <a:cs typeface="Open Sans"/>
                <a:sym typeface="Open Sans"/>
                <a:hlinkClick r:id="rId5">
                  <a:extLst>
                    <a:ext uri="{A12FA001-AC4F-418D-AE19-62706E023703}">
                      <ahyp:hlinkClr val="tx"/>
                    </a:ext>
                  </a:extLst>
                </a:hlinkClick>
              </a:rPr>
              <a:t>https://doi.org/10.1890/0012-9658(2003)084[0511:CAOPCA]2.0.CO;2</a:t>
            </a:r>
            <a:endParaRPr sz="1200">
              <a:latin typeface="Oswald"/>
              <a:ea typeface="Oswald"/>
              <a:cs typeface="Oswald"/>
              <a:sym typeface="Oswa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7F7F7"/>
        </a:solidFill>
      </p:bgPr>
    </p:bg>
    <p:spTree>
      <p:nvGrpSpPr>
        <p:cNvPr id="97" name="Shape 97"/>
        <p:cNvGrpSpPr/>
        <p:nvPr/>
      </p:nvGrpSpPr>
      <p:grpSpPr>
        <a:xfrm>
          <a:off x="0" y="0"/>
          <a:ext cx="0" cy="0"/>
          <a:chOff x="0" y="0"/>
          <a:chExt cx="0" cy="0"/>
        </a:xfrm>
      </p:grpSpPr>
      <p:sp>
        <p:nvSpPr>
          <p:cNvPr id="98" name="Google Shape;9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Unconstrained ordination</a:t>
            </a:r>
            <a:endParaRPr/>
          </a:p>
        </p:txBody>
      </p:sp>
      <p:grpSp>
        <p:nvGrpSpPr>
          <p:cNvPr id="99" name="Google Shape;99;p18"/>
          <p:cNvGrpSpPr/>
          <p:nvPr/>
        </p:nvGrpSpPr>
        <p:grpSpPr>
          <a:xfrm>
            <a:off x="311698" y="1784302"/>
            <a:ext cx="2654898" cy="1937547"/>
            <a:chOff x="337450" y="1098500"/>
            <a:chExt cx="3453301" cy="2363150"/>
          </a:xfrm>
        </p:grpSpPr>
        <p:pic>
          <p:nvPicPr>
            <p:cNvPr id="100" name="Google Shape;100;p18"/>
            <p:cNvPicPr preferRelativeResize="0"/>
            <p:nvPr/>
          </p:nvPicPr>
          <p:blipFill>
            <a:blip r:embed="rId3">
              <a:alphaModFix/>
            </a:blip>
            <a:stretch>
              <a:fillRect/>
            </a:stretch>
          </p:blipFill>
          <p:spPr>
            <a:xfrm>
              <a:off x="337450" y="1098500"/>
              <a:ext cx="3453301" cy="2363150"/>
            </a:xfrm>
            <a:prstGeom prst="rect">
              <a:avLst/>
            </a:prstGeom>
            <a:noFill/>
            <a:ln>
              <a:noFill/>
            </a:ln>
          </p:spPr>
        </p:pic>
        <p:sp>
          <p:nvSpPr>
            <p:cNvPr id="101" name="Google Shape;101;p18"/>
            <p:cNvSpPr/>
            <p:nvPr/>
          </p:nvSpPr>
          <p:spPr>
            <a:xfrm>
              <a:off x="2121475" y="2285050"/>
              <a:ext cx="479100" cy="174300"/>
            </a:xfrm>
            <a:prstGeom prst="rect">
              <a:avLst/>
            </a:pr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 name="Google Shape;102;p18"/>
          <p:cNvGrpSpPr/>
          <p:nvPr/>
        </p:nvGrpSpPr>
        <p:grpSpPr>
          <a:xfrm>
            <a:off x="3226264" y="1784299"/>
            <a:ext cx="2356684" cy="1937547"/>
            <a:chOff x="4010150" y="1098500"/>
            <a:chExt cx="3289620" cy="2363150"/>
          </a:xfrm>
        </p:grpSpPr>
        <p:pic>
          <p:nvPicPr>
            <p:cNvPr id="103" name="Google Shape;103;p18"/>
            <p:cNvPicPr preferRelativeResize="0"/>
            <p:nvPr/>
          </p:nvPicPr>
          <p:blipFill>
            <a:blip r:embed="rId4">
              <a:alphaModFix/>
            </a:blip>
            <a:stretch>
              <a:fillRect/>
            </a:stretch>
          </p:blipFill>
          <p:spPr>
            <a:xfrm>
              <a:off x="4010150" y="1098500"/>
              <a:ext cx="3289620" cy="2363150"/>
            </a:xfrm>
            <a:prstGeom prst="rect">
              <a:avLst/>
            </a:prstGeom>
            <a:noFill/>
            <a:ln>
              <a:noFill/>
            </a:ln>
          </p:spPr>
        </p:pic>
        <p:sp>
          <p:nvSpPr>
            <p:cNvPr id="104" name="Google Shape;104;p18"/>
            <p:cNvSpPr/>
            <p:nvPr/>
          </p:nvSpPr>
          <p:spPr>
            <a:xfrm>
              <a:off x="6062100" y="2100000"/>
              <a:ext cx="479100" cy="174300"/>
            </a:xfrm>
            <a:prstGeom prst="rect">
              <a:avLst/>
            </a:pr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5" name="Google Shape;105;p18"/>
          <p:cNvPicPr preferRelativeResize="0"/>
          <p:nvPr/>
        </p:nvPicPr>
        <p:blipFill>
          <a:blip r:embed="rId5">
            <a:alphaModFix/>
          </a:blip>
          <a:stretch>
            <a:fillRect/>
          </a:stretch>
        </p:blipFill>
        <p:spPr>
          <a:xfrm>
            <a:off x="6201386" y="1888463"/>
            <a:ext cx="2591827" cy="1729225"/>
          </a:xfrm>
          <a:prstGeom prst="rect">
            <a:avLst/>
          </a:prstGeom>
          <a:noFill/>
          <a:ln>
            <a:noFill/>
          </a:ln>
        </p:spPr>
      </p:pic>
      <p:sp>
        <p:nvSpPr>
          <p:cNvPr id="106" name="Google Shape;106;p18"/>
          <p:cNvSpPr txBox="1"/>
          <p:nvPr/>
        </p:nvSpPr>
        <p:spPr>
          <a:xfrm>
            <a:off x="1088050" y="1277113"/>
            <a:ext cx="11022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2 variables</a:t>
            </a:r>
            <a:endParaRPr>
              <a:latin typeface="Open Sans"/>
              <a:ea typeface="Open Sans"/>
              <a:cs typeface="Open Sans"/>
              <a:sym typeface="Open Sans"/>
            </a:endParaRPr>
          </a:p>
        </p:txBody>
      </p:sp>
      <p:sp>
        <p:nvSpPr>
          <p:cNvPr id="107" name="Google Shape;107;p18"/>
          <p:cNvSpPr txBox="1"/>
          <p:nvPr/>
        </p:nvSpPr>
        <p:spPr>
          <a:xfrm>
            <a:off x="3853513" y="1277100"/>
            <a:ext cx="11022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3</a:t>
            </a:r>
            <a:r>
              <a:rPr lang="en">
                <a:latin typeface="Open Sans"/>
                <a:ea typeface="Open Sans"/>
                <a:cs typeface="Open Sans"/>
                <a:sym typeface="Open Sans"/>
              </a:rPr>
              <a:t> variables</a:t>
            </a:r>
            <a:endParaRPr>
              <a:latin typeface="Open Sans"/>
              <a:ea typeface="Open Sans"/>
              <a:cs typeface="Open Sans"/>
              <a:sym typeface="Open Sans"/>
            </a:endParaRPr>
          </a:p>
        </p:txBody>
      </p:sp>
      <p:sp>
        <p:nvSpPr>
          <p:cNvPr id="108" name="Google Shape;108;p18"/>
          <p:cNvSpPr txBox="1"/>
          <p:nvPr/>
        </p:nvSpPr>
        <p:spPr>
          <a:xfrm>
            <a:off x="6790800" y="1277125"/>
            <a:ext cx="14130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4</a:t>
            </a:r>
            <a:r>
              <a:rPr lang="en">
                <a:latin typeface="Open Sans"/>
                <a:ea typeface="Open Sans"/>
                <a:cs typeface="Open Sans"/>
                <a:sym typeface="Open Sans"/>
              </a:rPr>
              <a:t> variables +</a:t>
            </a:r>
            <a:endParaRPr>
              <a:latin typeface="Open Sans"/>
              <a:ea typeface="Open Sans"/>
              <a:cs typeface="Open Sans"/>
              <a:sym typeface="Open Sans"/>
            </a:endParaRPr>
          </a:p>
        </p:txBody>
      </p:sp>
      <p:sp>
        <p:nvSpPr>
          <p:cNvPr id="109" name="Google Shape;109;p18"/>
          <p:cNvSpPr txBox="1"/>
          <p:nvPr/>
        </p:nvSpPr>
        <p:spPr>
          <a:xfrm>
            <a:off x="235500" y="3344125"/>
            <a:ext cx="867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swald"/>
              <a:ea typeface="Oswald"/>
              <a:cs typeface="Oswald"/>
              <a:sym typeface="Oswald"/>
            </a:endParaRPr>
          </a:p>
        </p:txBody>
      </p:sp>
      <p:sp>
        <p:nvSpPr>
          <p:cNvPr id="110" name="Google Shape;110;p18"/>
          <p:cNvSpPr txBox="1"/>
          <p:nvPr/>
        </p:nvSpPr>
        <p:spPr>
          <a:xfrm>
            <a:off x="356600" y="5143500"/>
            <a:ext cx="8475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Oswald"/>
              <a:ea typeface="Oswald"/>
              <a:cs typeface="Oswald"/>
              <a:sym typeface="Oswa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par>
                                <p:cTn fill="hold" nodeType="with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par>
                                <p:cTn fill="hold" nodeType="with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Principal Component Analysis (PCA)</a:t>
            </a:r>
            <a:endParaRPr/>
          </a:p>
        </p:txBody>
      </p:sp>
      <p:sp>
        <p:nvSpPr>
          <p:cNvPr id="116" name="Google Shape;116;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Font typeface="Open Sans"/>
              <a:buChar char="●"/>
            </a:pPr>
            <a:r>
              <a:rPr lang="en">
                <a:latin typeface="Open Sans"/>
                <a:ea typeface="Open Sans"/>
                <a:cs typeface="Open Sans"/>
                <a:sym typeface="Open Sans"/>
              </a:rPr>
              <a:t>2D representation of community composition OR response variables</a:t>
            </a:r>
            <a:endParaRPr>
              <a:latin typeface="Open Sans"/>
              <a:ea typeface="Open Sans"/>
              <a:cs typeface="Open Sans"/>
              <a:sym typeface="Open Sans"/>
            </a:endParaRPr>
          </a:p>
          <a:p>
            <a:pPr indent="-342900" lvl="0" marL="457200" rtl="0" algn="l">
              <a:spcBef>
                <a:spcPts val="0"/>
              </a:spcBef>
              <a:spcAft>
                <a:spcPts val="0"/>
              </a:spcAft>
              <a:buSzPts val="1800"/>
              <a:buFont typeface="Open Sans"/>
              <a:buChar char="●"/>
            </a:pPr>
            <a:r>
              <a:rPr lang="en">
                <a:latin typeface="Open Sans"/>
                <a:ea typeface="Open Sans"/>
                <a:cs typeface="Open Sans"/>
                <a:sym typeface="Open Sans"/>
              </a:rPr>
              <a:t>Preserves EUCLIDEAN </a:t>
            </a:r>
            <a:r>
              <a:rPr lang="en">
                <a:latin typeface="Open Sans"/>
                <a:ea typeface="Open Sans"/>
                <a:cs typeface="Open Sans"/>
                <a:sym typeface="Open Sans"/>
              </a:rPr>
              <a:t>distance </a:t>
            </a:r>
            <a:endParaRPr>
              <a:latin typeface="Open Sans"/>
              <a:ea typeface="Open Sans"/>
              <a:cs typeface="Open Sans"/>
              <a:sym typeface="Open Sans"/>
            </a:endParaRPr>
          </a:p>
          <a:p>
            <a:pPr indent="-342900" lvl="0" marL="457200" rtl="0" algn="l">
              <a:spcBef>
                <a:spcPts val="0"/>
              </a:spcBef>
              <a:spcAft>
                <a:spcPts val="0"/>
              </a:spcAft>
              <a:buSzPts val="1800"/>
              <a:buFont typeface="Open Sans"/>
              <a:buChar char="●"/>
            </a:pPr>
            <a:r>
              <a:rPr lang="en">
                <a:latin typeface="Open Sans"/>
                <a:ea typeface="Open Sans"/>
                <a:cs typeface="Open Sans"/>
                <a:sym typeface="Open Sans"/>
              </a:rPr>
              <a:t>PC </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new variables </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maintain a LINEAR </a:t>
            </a:r>
            <a:r>
              <a:rPr lang="en">
                <a:latin typeface="Open Sans"/>
                <a:ea typeface="Open Sans"/>
                <a:cs typeface="Open Sans"/>
                <a:sym typeface="Open Sans"/>
              </a:rPr>
              <a:t>relationship</a:t>
            </a:r>
            <a:r>
              <a:rPr lang="en">
                <a:latin typeface="Open Sans"/>
                <a:ea typeface="Open Sans"/>
                <a:cs typeface="Open Sans"/>
                <a:sym typeface="Open Sans"/>
              </a:rPr>
              <a:t> between ordination axes and original variables</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sz="1350">
                <a:solidFill>
                  <a:srgbClr val="3A3B41"/>
                </a:solidFill>
                <a:highlight>
                  <a:srgbClr val="FFFFFF"/>
                </a:highlight>
                <a:latin typeface="Open Sans"/>
                <a:ea typeface="Open Sans"/>
                <a:cs typeface="Open Sans"/>
                <a:sym typeface="Open Sans"/>
              </a:rPr>
              <a:t>uncorrelated</a:t>
            </a:r>
            <a:endParaRPr sz="1350">
              <a:solidFill>
                <a:srgbClr val="3A3B41"/>
              </a:solidFill>
              <a:highlight>
                <a:srgbClr val="FFFFFF"/>
              </a:highlight>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sz="1350">
                <a:solidFill>
                  <a:srgbClr val="3A3B41"/>
                </a:solidFill>
                <a:highlight>
                  <a:srgbClr val="FFFFFF"/>
                </a:highlight>
                <a:latin typeface="Open Sans"/>
                <a:ea typeface="Open Sans"/>
                <a:cs typeface="Open Sans"/>
                <a:sym typeface="Open Sans"/>
              </a:rPr>
              <a:t>most of the information within the initial variables is squeezed or compressed into the first components.</a:t>
            </a:r>
            <a:endParaRPr>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PCA construction</a:t>
            </a:r>
            <a:endParaRPr/>
          </a:p>
        </p:txBody>
      </p:sp>
      <p:pic>
        <p:nvPicPr>
          <p:cNvPr id="122" name="Google Shape;122;p20"/>
          <p:cNvPicPr preferRelativeResize="0"/>
          <p:nvPr/>
        </p:nvPicPr>
        <p:blipFill>
          <a:blip r:embed="rId3">
            <a:alphaModFix/>
          </a:blip>
          <a:stretch>
            <a:fillRect/>
          </a:stretch>
        </p:blipFill>
        <p:spPr>
          <a:xfrm>
            <a:off x="311700" y="1152475"/>
            <a:ext cx="4157576" cy="3833099"/>
          </a:xfrm>
          <a:prstGeom prst="rect">
            <a:avLst/>
          </a:prstGeom>
          <a:noFill/>
          <a:ln>
            <a:noFill/>
          </a:ln>
        </p:spPr>
      </p:pic>
      <p:pic>
        <p:nvPicPr>
          <p:cNvPr id="123" name="Google Shape;123;p20"/>
          <p:cNvPicPr preferRelativeResize="0"/>
          <p:nvPr/>
        </p:nvPicPr>
        <p:blipFill>
          <a:blip r:embed="rId4">
            <a:alphaModFix/>
          </a:blip>
          <a:stretch>
            <a:fillRect/>
          </a:stretch>
        </p:blipFill>
        <p:spPr>
          <a:xfrm>
            <a:off x="5480100" y="1538725"/>
            <a:ext cx="3015425" cy="2344350"/>
          </a:xfrm>
          <a:prstGeom prst="rect">
            <a:avLst/>
          </a:prstGeom>
          <a:noFill/>
          <a:ln>
            <a:noFill/>
          </a:ln>
        </p:spPr>
      </p:pic>
      <p:sp>
        <p:nvSpPr>
          <p:cNvPr id="124" name="Google Shape;124;p20"/>
          <p:cNvSpPr txBox="1"/>
          <p:nvPr/>
        </p:nvSpPr>
        <p:spPr>
          <a:xfrm rot="-5400000">
            <a:off x="-76200" y="1569000"/>
            <a:ext cx="12858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Open Sans"/>
                <a:ea typeface="Open Sans"/>
                <a:cs typeface="Open Sans"/>
                <a:sym typeface="Open Sans"/>
              </a:rPr>
              <a:t>Feature 2</a:t>
            </a:r>
            <a:endParaRPr b="1">
              <a:latin typeface="Open Sans"/>
              <a:ea typeface="Open Sans"/>
              <a:cs typeface="Open Sans"/>
              <a:sym typeface="Open Sans"/>
            </a:endParaRPr>
          </a:p>
        </p:txBody>
      </p:sp>
      <p:sp>
        <p:nvSpPr>
          <p:cNvPr id="125" name="Google Shape;125;p20"/>
          <p:cNvSpPr txBox="1"/>
          <p:nvPr/>
        </p:nvSpPr>
        <p:spPr>
          <a:xfrm>
            <a:off x="2880275" y="4568875"/>
            <a:ext cx="12858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Open Sans"/>
                <a:ea typeface="Open Sans"/>
                <a:cs typeface="Open Sans"/>
                <a:sym typeface="Open Sans"/>
              </a:rPr>
              <a:t>Feature 1</a:t>
            </a:r>
            <a:endParaRPr b="1">
              <a:latin typeface="Open Sans"/>
              <a:ea typeface="Open Sans"/>
              <a:cs typeface="Open Sans"/>
              <a:sym typeface="Open Sans"/>
            </a:endParaRPr>
          </a:p>
        </p:txBody>
      </p:sp>
      <p:sp>
        <p:nvSpPr>
          <p:cNvPr id="126" name="Google Shape;126;p20"/>
          <p:cNvSpPr txBox="1"/>
          <p:nvPr/>
        </p:nvSpPr>
        <p:spPr>
          <a:xfrm>
            <a:off x="7212375" y="1558438"/>
            <a:ext cx="1125900" cy="3693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Open Sans"/>
                <a:ea typeface="Open Sans"/>
                <a:cs typeface="Open Sans"/>
                <a:sym typeface="Open Sans"/>
              </a:rPr>
              <a:t>Feature 2</a:t>
            </a:r>
            <a:endParaRPr b="1" sz="1200">
              <a:latin typeface="Open Sans"/>
              <a:ea typeface="Open Sans"/>
              <a:cs typeface="Open Sans"/>
              <a:sym typeface="Open Sans"/>
            </a:endParaRPr>
          </a:p>
        </p:txBody>
      </p:sp>
      <p:sp>
        <p:nvSpPr>
          <p:cNvPr id="127" name="Google Shape;127;p20"/>
          <p:cNvSpPr txBox="1"/>
          <p:nvPr/>
        </p:nvSpPr>
        <p:spPr>
          <a:xfrm>
            <a:off x="6238875" y="1558450"/>
            <a:ext cx="973500" cy="3693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Open Sans"/>
                <a:ea typeface="Open Sans"/>
                <a:cs typeface="Open Sans"/>
                <a:sym typeface="Open Sans"/>
              </a:rPr>
              <a:t>Feature 1</a:t>
            </a:r>
            <a:endParaRPr b="1" sz="1200">
              <a:latin typeface="Open Sans"/>
              <a:ea typeface="Open Sans"/>
              <a:cs typeface="Open Sans"/>
              <a:sym typeface="Open Sans"/>
            </a:endParaRPr>
          </a:p>
        </p:txBody>
      </p:sp>
      <p:sp>
        <p:nvSpPr>
          <p:cNvPr id="128" name="Google Shape;128;p20"/>
          <p:cNvSpPr txBox="1"/>
          <p:nvPr/>
        </p:nvSpPr>
        <p:spPr>
          <a:xfrm>
            <a:off x="5573825" y="1558450"/>
            <a:ext cx="665100" cy="3693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latin typeface="Open Sans"/>
                <a:ea typeface="Open Sans"/>
                <a:cs typeface="Open Sans"/>
                <a:sym typeface="Open Sans"/>
              </a:rPr>
              <a:t>Site</a:t>
            </a:r>
            <a:endParaRPr b="1" sz="1200">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PCA construction</a:t>
            </a:r>
            <a:endParaRPr/>
          </a:p>
        </p:txBody>
      </p:sp>
      <p:sp>
        <p:nvSpPr>
          <p:cNvPr id="134" name="Google Shape;134;p21"/>
          <p:cNvSpPr txBox="1"/>
          <p:nvPr>
            <p:ph idx="1" type="body"/>
          </p:nvPr>
        </p:nvSpPr>
        <p:spPr>
          <a:xfrm>
            <a:off x="4626725" y="1152475"/>
            <a:ext cx="4205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Drawing the first component:</a:t>
            </a:r>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Origin (standardization) </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Best fit (maximum variation observed)</a:t>
            </a:r>
            <a:endParaRPr>
              <a:latin typeface="Open Sans"/>
              <a:ea typeface="Open Sans"/>
              <a:cs typeface="Open Sans"/>
              <a:sym typeface="Open Sans"/>
            </a:endParaRPr>
          </a:p>
        </p:txBody>
      </p:sp>
      <p:pic>
        <p:nvPicPr>
          <p:cNvPr id="135" name="Google Shape;135;p21"/>
          <p:cNvPicPr preferRelativeResize="0"/>
          <p:nvPr/>
        </p:nvPicPr>
        <p:blipFill>
          <a:blip r:embed="rId3">
            <a:alphaModFix/>
          </a:blip>
          <a:stretch>
            <a:fillRect/>
          </a:stretch>
        </p:blipFill>
        <p:spPr>
          <a:xfrm>
            <a:off x="311700" y="1152475"/>
            <a:ext cx="4157576" cy="3833099"/>
          </a:xfrm>
          <a:prstGeom prst="rect">
            <a:avLst/>
          </a:prstGeom>
          <a:noFill/>
          <a:ln>
            <a:noFill/>
          </a:ln>
        </p:spPr>
      </p:pic>
      <p:pic>
        <p:nvPicPr>
          <p:cNvPr id="136" name="Google Shape;136;p21"/>
          <p:cNvPicPr preferRelativeResize="0"/>
          <p:nvPr/>
        </p:nvPicPr>
        <p:blipFill>
          <a:blip r:embed="rId4">
            <a:alphaModFix/>
          </a:blip>
          <a:stretch>
            <a:fillRect/>
          </a:stretch>
        </p:blipFill>
        <p:spPr>
          <a:xfrm>
            <a:off x="304475" y="1000300"/>
            <a:ext cx="3985275" cy="3985275"/>
          </a:xfrm>
          <a:prstGeom prst="rect">
            <a:avLst/>
          </a:prstGeom>
          <a:noFill/>
          <a:ln>
            <a:noFill/>
          </a:ln>
        </p:spPr>
      </p:pic>
      <p:sp>
        <p:nvSpPr>
          <p:cNvPr id="137" name="Google Shape;137;p21"/>
          <p:cNvSpPr txBox="1"/>
          <p:nvPr/>
        </p:nvSpPr>
        <p:spPr>
          <a:xfrm rot="-5400000">
            <a:off x="-228600" y="1569000"/>
            <a:ext cx="12858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Open Sans"/>
                <a:ea typeface="Open Sans"/>
                <a:cs typeface="Open Sans"/>
                <a:sym typeface="Open Sans"/>
              </a:rPr>
              <a:t>Feature 2</a:t>
            </a:r>
            <a:endParaRPr b="1">
              <a:latin typeface="Open Sans"/>
              <a:ea typeface="Open Sans"/>
              <a:cs typeface="Open Sans"/>
              <a:sym typeface="Open Sans"/>
            </a:endParaRPr>
          </a:p>
        </p:txBody>
      </p:sp>
      <p:sp>
        <p:nvSpPr>
          <p:cNvPr id="138" name="Google Shape;138;p21"/>
          <p:cNvSpPr txBox="1"/>
          <p:nvPr/>
        </p:nvSpPr>
        <p:spPr>
          <a:xfrm>
            <a:off x="2880275" y="4568875"/>
            <a:ext cx="12858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a:latin typeface="Open Sans"/>
                <a:ea typeface="Open Sans"/>
                <a:cs typeface="Open Sans"/>
                <a:sym typeface="Open Sans"/>
              </a:rPr>
              <a:t>Feature 1</a:t>
            </a:r>
            <a:endParaRPr b="1">
              <a:latin typeface="Open Sans"/>
              <a:ea typeface="Open Sans"/>
              <a:cs typeface="Open Sans"/>
              <a:sym typeface="Open Sans"/>
            </a:endParaRPr>
          </a:p>
        </p:txBody>
      </p:sp>
      <p:sp>
        <p:nvSpPr>
          <p:cNvPr id="139" name="Google Shape;139;p21"/>
          <p:cNvSpPr/>
          <p:nvPr/>
        </p:nvSpPr>
        <p:spPr>
          <a:xfrm>
            <a:off x="2597975" y="1951350"/>
            <a:ext cx="554700" cy="705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1"/>
          <p:cNvSpPr/>
          <p:nvPr/>
        </p:nvSpPr>
        <p:spPr>
          <a:xfrm>
            <a:off x="1109075" y="3450350"/>
            <a:ext cx="841500" cy="705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1"/>
          <p:cNvSpPr/>
          <p:nvPr/>
        </p:nvSpPr>
        <p:spPr>
          <a:xfrm>
            <a:off x="2716200" y="2571750"/>
            <a:ext cx="235200" cy="21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1"/>
          <p:cNvSpPr/>
          <p:nvPr/>
        </p:nvSpPr>
        <p:spPr>
          <a:xfrm>
            <a:off x="2288450" y="2524050"/>
            <a:ext cx="424500" cy="400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p:nvPr/>
        </p:nvSpPr>
        <p:spPr>
          <a:xfrm>
            <a:off x="2179513" y="2682633"/>
            <a:ext cx="235200" cy="21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1"/>
          <p:cNvSpPr/>
          <p:nvPr/>
        </p:nvSpPr>
        <p:spPr>
          <a:xfrm>
            <a:off x="1779050" y="3309108"/>
            <a:ext cx="235200" cy="21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1"/>
          <p:cNvSpPr/>
          <p:nvPr/>
        </p:nvSpPr>
        <p:spPr>
          <a:xfrm>
            <a:off x="1715375" y="2962825"/>
            <a:ext cx="213000" cy="212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1"/>
          <p:cNvSpPr/>
          <p:nvPr/>
        </p:nvSpPr>
        <p:spPr>
          <a:xfrm>
            <a:off x="2063700" y="3062875"/>
            <a:ext cx="86100" cy="128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1"/>
          <p:cNvSpPr/>
          <p:nvPr/>
        </p:nvSpPr>
        <p:spPr>
          <a:xfrm>
            <a:off x="1918350" y="3004975"/>
            <a:ext cx="86100" cy="128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1"/>
          <p:cNvSpPr/>
          <p:nvPr/>
        </p:nvSpPr>
        <p:spPr>
          <a:xfrm>
            <a:off x="1901050" y="3277075"/>
            <a:ext cx="86100" cy="128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1"/>
          <p:cNvSpPr/>
          <p:nvPr/>
        </p:nvSpPr>
        <p:spPr>
          <a:xfrm>
            <a:off x="2236250" y="2843000"/>
            <a:ext cx="86100" cy="128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1"/>
          <p:cNvSpPr/>
          <p:nvPr/>
        </p:nvSpPr>
        <p:spPr>
          <a:xfrm>
            <a:off x="2236250" y="3062875"/>
            <a:ext cx="170700" cy="22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1"/>
          <p:cNvSpPr/>
          <p:nvPr/>
        </p:nvSpPr>
        <p:spPr>
          <a:xfrm>
            <a:off x="2157657" y="2971107"/>
            <a:ext cx="130800" cy="128100"/>
          </a:xfrm>
          <a:prstGeom prst="ellipse">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